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86" r:id="rId2"/>
  </p:sldMasterIdLst>
  <p:handoutMasterIdLst>
    <p:handoutMasterId r:id="rId68"/>
  </p:handoutMasterIdLst>
  <p:sldIdLst>
    <p:sldId id="465" r:id="rId3"/>
    <p:sldId id="543" r:id="rId4"/>
    <p:sldId id="466" r:id="rId5"/>
    <p:sldId id="467" r:id="rId6"/>
    <p:sldId id="517" r:id="rId7"/>
    <p:sldId id="518" r:id="rId8"/>
    <p:sldId id="519" r:id="rId9"/>
    <p:sldId id="473" r:id="rId10"/>
    <p:sldId id="476" r:id="rId11"/>
    <p:sldId id="507" r:id="rId12"/>
    <p:sldId id="479" r:id="rId13"/>
    <p:sldId id="481" r:id="rId14"/>
    <p:sldId id="483" r:id="rId15"/>
    <p:sldId id="501" r:id="rId16"/>
    <p:sldId id="504" r:id="rId17"/>
    <p:sldId id="505" r:id="rId18"/>
    <p:sldId id="521" r:id="rId19"/>
    <p:sldId id="502" r:id="rId20"/>
    <p:sldId id="506" r:id="rId21"/>
    <p:sldId id="508" r:id="rId22"/>
    <p:sldId id="509" r:id="rId23"/>
    <p:sldId id="510" r:id="rId24"/>
    <p:sldId id="430" r:id="rId25"/>
    <p:sldId id="349" r:id="rId26"/>
    <p:sldId id="415" r:id="rId27"/>
    <p:sldId id="318" r:id="rId28"/>
    <p:sldId id="462" r:id="rId29"/>
    <p:sldId id="380" r:id="rId30"/>
    <p:sldId id="463" r:id="rId31"/>
    <p:sldId id="359" r:id="rId32"/>
    <p:sldId id="290" r:id="rId33"/>
    <p:sldId id="464" r:id="rId34"/>
    <p:sldId id="456" r:id="rId35"/>
    <p:sldId id="293" r:id="rId36"/>
    <p:sldId id="454" r:id="rId37"/>
    <p:sldId id="431" r:id="rId38"/>
    <p:sldId id="532" r:id="rId39"/>
    <p:sldId id="533" r:id="rId40"/>
    <p:sldId id="534" r:id="rId41"/>
    <p:sldId id="535" r:id="rId42"/>
    <p:sldId id="536" r:id="rId43"/>
    <p:sldId id="537" r:id="rId44"/>
    <p:sldId id="538" r:id="rId45"/>
    <p:sldId id="388" r:id="rId46"/>
    <p:sldId id="389" r:id="rId47"/>
    <p:sldId id="398" r:id="rId48"/>
    <p:sldId id="460" r:id="rId49"/>
    <p:sldId id="457" r:id="rId50"/>
    <p:sldId id="458" r:id="rId51"/>
    <p:sldId id="459" r:id="rId52"/>
    <p:sldId id="455" r:id="rId53"/>
    <p:sldId id="420" r:id="rId54"/>
    <p:sldId id="511" r:id="rId55"/>
    <p:sldId id="513" r:id="rId56"/>
    <p:sldId id="531" r:id="rId57"/>
    <p:sldId id="523" r:id="rId58"/>
    <p:sldId id="516" r:id="rId59"/>
    <p:sldId id="539" r:id="rId60"/>
    <p:sldId id="524" r:id="rId61"/>
    <p:sldId id="540" r:id="rId62"/>
    <p:sldId id="522" r:id="rId63"/>
    <p:sldId id="541" r:id="rId64"/>
    <p:sldId id="515" r:id="rId65"/>
    <p:sldId id="520" r:id="rId66"/>
    <p:sldId id="542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E37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4589" autoAdjust="0"/>
  </p:normalViewPr>
  <p:slideViewPr>
    <p:cSldViewPr>
      <p:cViewPr>
        <p:scale>
          <a:sx n="80" d="100"/>
          <a:sy n="80" d="100"/>
        </p:scale>
        <p:origin x="-13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62821FB-7A0A-49B6-B69B-D975F2253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46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6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2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96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47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91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1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yronSunset 25Jan0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53"/>
            <a:ext cx="9144000" cy="6858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653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80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873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20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43" name="Picture 15" descr="old_backgroun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1450" y="114300"/>
            <a:ext cx="8839200" cy="6629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yronSunset 25Jan09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453"/>
            <a:ext cx="9144000" cy="6858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088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N.C.S.A BUSINESS MEETING/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DINNER -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2018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01" name="Picture 4" descr="AIRP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753953">
            <a:off x="2139950" y="1746250"/>
            <a:ext cx="40386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7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CHECK-OUTS IN NEW GLIDERS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371600"/>
            <a:ext cx="82296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chemeClr val="bg1"/>
                </a:solidFill>
              </a:rPr>
              <a:t>Tom A- ASW-24</a:t>
            </a:r>
          </a:p>
          <a:p>
            <a:pPr marL="0" indent="0">
              <a:buNone/>
            </a:pPr>
            <a:r>
              <a:rPr lang="it-IT" b="1" dirty="0" err="1">
                <a:solidFill>
                  <a:schemeClr val="bg1"/>
                </a:solidFill>
              </a:rPr>
              <a:t>Ramy</a:t>
            </a:r>
            <a:r>
              <a:rPr lang="it-IT" b="1" dirty="0">
                <a:solidFill>
                  <a:schemeClr val="bg1"/>
                </a:solidFill>
              </a:rPr>
              <a:t>- ASG-29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bg1"/>
                </a:solidFill>
              </a:rPr>
              <a:t>Larry-  ASK-21</a:t>
            </a:r>
          </a:p>
        </p:txBody>
      </p:sp>
    </p:spTree>
    <p:extLst>
      <p:ext uri="{BB962C8B-B14F-4D97-AF65-F5344CB8AC3E}">
        <p14:creationId xmlns:p14="http://schemas.microsoft.com/office/powerpoint/2010/main" val="2324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Camps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9906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Marianne Guerin- Mentor at XC Camp, </a:t>
            </a:r>
            <a:r>
              <a:rPr lang="en-US" b="1" dirty="0">
                <a:solidFill>
                  <a:schemeClr val="bg1"/>
                </a:solidFill>
              </a:rPr>
              <a:t>WSPA Chilhowie, TN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Buzz Graves- 13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year as mentor at XC Camp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Ace- XC Camp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Van- Bishop Encampment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John S- Assistant Director Thermal Camp &amp; Lead Tow Pilot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Larry- Director Thermal Camp, XC camp mentor, Bishop Encampment </a:t>
            </a:r>
          </a:p>
        </p:txBody>
      </p:sp>
    </p:spTree>
    <p:extLst>
      <p:ext uri="{BB962C8B-B14F-4D97-AF65-F5344CB8AC3E}">
        <p14:creationId xmlns:p14="http://schemas.microsoft.com/office/powerpoint/2010/main" val="31290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FLIGHTS AT NEW GLIDER SITES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1371600"/>
            <a:ext cx="8534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Marianne- Chilhowie, TN for WSPA-2017</a:t>
            </a:r>
          </a:p>
          <a:p>
            <a:r>
              <a:rPr lang="en-US" b="1" dirty="0">
                <a:solidFill>
                  <a:schemeClr val="bg1"/>
                </a:solidFill>
              </a:rPr>
              <a:t>Brent- ASI and Truckee</a:t>
            </a:r>
          </a:p>
          <a:p>
            <a:r>
              <a:rPr lang="en-US" b="1" dirty="0">
                <a:solidFill>
                  <a:schemeClr val="bg1"/>
                </a:solidFill>
              </a:rPr>
              <a:t>Ace- </a:t>
            </a:r>
            <a:r>
              <a:rPr lang="en-US" b="1" dirty="0" err="1">
                <a:solidFill>
                  <a:schemeClr val="bg1"/>
                </a:solidFill>
              </a:rPr>
              <a:t>Panoche</a:t>
            </a:r>
            <a:r>
              <a:rPr lang="en-US" b="1" dirty="0">
                <a:solidFill>
                  <a:schemeClr val="bg1"/>
                </a:solidFill>
              </a:rPr>
              <a:t>- 1st time as PIC</a:t>
            </a:r>
          </a:p>
          <a:p>
            <a:r>
              <a:rPr lang="en-US" b="1" dirty="0">
                <a:solidFill>
                  <a:schemeClr val="bg1"/>
                </a:solidFill>
              </a:rPr>
              <a:t>Tom A- </a:t>
            </a:r>
            <a:r>
              <a:rPr lang="en-US" b="1" dirty="0" smtClean="0">
                <a:solidFill>
                  <a:schemeClr val="bg1"/>
                </a:solidFill>
              </a:rPr>
              <a:t>Truckee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Van- Bishop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Larry- after years of trailering broken gliders to Williams, finally flew </a:t>
            </a:r>
            <a:r>
              <a:rPr lang="en-US" b="1" dirty="0" smtClean="0">
                <a:solidFill>
                  <a:schemeClr val="bg1"/>
                </a:solidFill>
              </a:rPr>
              <a:t>there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Walter- </a:t>
            </a:r>
            <a:r>
              <a:rPr lang="en-US" b="1" dirty="0" err="1" smtClean="0">
                <a:solidFill>
                  <a:schemeClr val="bg1"/>
                </a:solidFill>
              </a:rPr>
              <a:t>Rosaschi</a:t>
            </a:r>
            <a:r>
              <a:rPr lang="en-US" b="1" dirty="0" smtClean="0">
                <a:solidFill>
                  <a:schemeClr val="bg1"/>
                </a:solidFill>
              </a:rPr>
              <a:t>, Tracy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4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Sergey- </a:t>
            </a:r>
            <a:r>
              <a:rPr lang="en-US" sz="2800" b="1" dirty="0">
                <a:solidFill>
                  <a:srgbClr val="FFFFFF"/>
                </a:solidFill>
              </a:rPr>
              <a:t>Truckee flight </a:t>
            </a:r>
            <a:r>
              <a:rPr lang="en-US" sz="2800" b="1" dirty="0" smtClean="0">
                <a:solidFill>
                  <a:srgbClr val="FFFFFF"/>
                </a:solidFill>
              </a:rPr>
              <a:t>with </a:t>
            </a:r>
            <a:r>
              <a:rPr lang="en-US" sz="2800" b="1" dirty="0">
                <a:solidFill>
                  <a:srgbClr val="FFFFFF"/>
                </a:solidFill>
              </a:rPr>
              <a:t>Mike Mayo, wave over Diablo with Brent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Marianne</a:t>
            </a:r>
            <a:r>
              <a:rPr lang="en-US" sz="2800" b="1" dirty="0">
                <a:solidFill>
                  <a:srgbClr val="FFFFFF"/>
                </a:solidFill>
              </a:rPr>
              <a:t>- Encounters with the mouse on the way back to Air Sailing from Mt. Lassen.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FF"/>
                </a:solidFill>
              </a:rPr>
              <a:t>Brent- Flying solo exploring the Truckee area 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Mark V- BFR in May!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Mike M</a:t>
            </a:r>
            <a:r>
              <a:rPr lang="en-US" sz="2800" b="1" dirty="0">
                <a:solidFill>
                  <a:srgbClr val="FFFFFF"/>
                </a:solidFill>
              </a:rPr>
              <a:t>- Being the only one to get around the </a:t>
            </a:r>
            <a:r>
              <a:rPr lang="en-US" sz="2800" b="1" dirty="0" err="1">
                <a:solidFill>
                  <a:srgbClr val="FFFFFF"/>
                </a:solidFill>
              </a:rPr>
              <a:t>Tagars</a:t>
            </a:r>
            <a:r>
              <a:rPr lang="en-US" sz="2800" b="1" dirty="0">
                <a:solidFill>
                  <a:srgbClr val="FFFFFF"/>
                </a:solidFill>
              </a:rPr>
              <a:t> course in dubious weather. 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 descr="steampunk_flying_mouse_by_ghost_horse-d3178z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15132" r="7560" b="12394"/>
          <a:stretch/>
        </p:blipFill>
        <p:spPr>
          <a:xfrm>
            <a:off x="2133600" y="3048000"/>
            <a:ext cx="4572000" cy="32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915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Larry- Several flights at Truckee in very wet weather wondering where I’d be landing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Tom A</a:t>
            </a:r>
            <a:r>
              <a:rPr lang="en-US" sz="2800" b="1" dirty="0">
                <a:solidFill>
                  <a:srgbClr val="FFFFFF"/>
                </a:solidFill>
              </a:rPr>
              <a:t>- Doing a mountain checkout with Rex in WSC's ASG-32Mi. Still more than 20 miles from the airport, we descended to 4500' and then flew at 90 knots back to the airport with Kempton flying formation alongside. A memorable introduction to flying in high performance gliders</a:t>
            </a:r>
            <a:r>
              <a:rPr lang="en-US" sz="2800" dirty="0"/>
              <a:t>.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FFFFFF"/>
                </a:solidFill>
              </a:rPr>
              <a:t>Ramy</a:t>
            </a:r>
            <a:r>
              <a:rPr lang="en-US" sz="2800" b="1" dirty="0" smtClean="0">
                <a:solidFill>
                  <a:srgbClr val="FFFFFF"/>
                </a:solidFill>
              </a:rPr>
              <a:t>- </a:t>
            </a:r>
            <a:r>
              <a:rPr lang="en-US" sz="2800" b="1" dirty="0">
                <a:solidFill>
                  <a:srgbClr val="FFFFFF"/>
                </a:solidFill>
              </a:rPr>
              <a:t>Other than getting </a:t>
            </a:r>
            <a:r>
              <a:rPr lang="en-US" sz="2800" b="1" dirty="0" smtClean="0">
                <a:solidFill>
                  <a:srgbClr val="FFFFFF"/>
                </a:solidFill>
              </a:rPr>
              <a:t>run </a:t>
            </a:r>
            <a:r>
              <a:rPr lang="en-US" sz="2800" b="1" dirty="0">
                <a:solidFill>
                  <a:srgbClr val="FFFFFF"/>
                </a:solidFill>
              </a:rPr>
              <a:t>over by the tow plane I had too many memorable moments to list... 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915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Ace-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First </a:t>
            </a:r>
            <a:r>
              <a:rPr lang="en-US" sz="2800" b="1" dirty="0">
                <a:solidFill>
                  <a:srgbClr val="FFFFFF"/>
                </a:solidFill>
              </a:rPr>
              <a:t>time playing hooky from work to enjoy a post-frontal day at Byron in February.</a:t>
            </a:r>
            <a:br>
              <a:rPr lang="en-US" sz="2800" b="1" dirty="0">
                <a:solidFill>
                  <a:srgbClr val="FFFFFF"/>
                </a:solidFill>
              </a:rPr>
            </a:b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First </a:t>
            </a:r>
            <a:r>
              <a:rPr lang="en-US" sz="2800" b="1" dirty="0">
                <a:solidFill>
                  <a:srgbClr val="FFFFFF"/>
                </a:solidFill>
              </a:rPr>
              <a:t>ever flight in wave: North wind wave off Diablo in April.</a:t>
            </a:r>
            <a:br>
              <a:rPr lang="en-US" sz="2800" b="1" dirty="0">
                <a:solidFill>
                  <a:srgbClr val="FFFFFF"/>
                </a:solidFill>
              </a:rPr>
            </a:b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First </a:t>
            </a:r>
            <a:r>
              <a:rPr lang="en-US" sz="2800" b="1" dirty="0">
                <a:solidFill>
                  <a:srgbClr val="FFFFFF"/>
                </a:solidFill>
              </a:rPr>
              <a:t>time departing glide range of my home airfield in June.</a:t>
            </a:r>
            <a:br>
              <a:rPr lang="en-US" sz="2800" b="1" dirty="0">
                <a:solidFill>
                  <a:srgbClr val="FFFFFF"/>
                </a:solidFill>
              </a:rPr>
            </a:b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Climbing </a:t>
            </a:r>
            <a:r>
              <a:rPr lang="en-US" sz="2800" b="1" dirty="0">
                <a:solidFill>
                  <a:srgbClr val="FFFFFF"/>
                </a:solidFill>
              </a:rPr>
              <a:t>to 13k' out of TRK with a passenger who decided he was airsick and ready to land just as an un-forecast thunderstorm passed over the airport. 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8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915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Van</a:t>
            </a:r>
            <a:r>
              <a:rPr lang="en-US" sz="2800" b="1" dirty="0">
                <a:solidFill>
                  <a:srgbClr val="FFFFFF"/>
                </a:solidFill>
              </a:rPr>
              <a:t>-The whole Bishop Encampment was a highlight, some very challenging climbs up the Whites and wonderful flights over the Sierras on the west side of The valley.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Flying </a:t>
            </a:r>
            <a:r>
              <a:rPr lang="en-US" sz="2800" b="1" dirty="0">
                <a:solidFill>
                  <a:srgbClr val="FFFFFF"/>
                </a:solidFill>
              </a:rPr>
              <a:t>as Mike Mayo’s “distinguished ballast” in the Region 11 contest out of Truckee.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Meeting new friends at remote soaring sites is always fun!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Landing </a:t>
            </a:r>
            <a:r>
              <a:rPr lang="en-US" sz="2800" b="1" dirty="0">
                <a:solidFill>
                  <a:srgbClr val="FFFFFF"/>
                </a:solidFill>
              </a:rPr>
              <a:t>at Bishop as squall lines passed through, with a 90 degree wind shift, then a 180 degree wind shift, then another 90 degree wind shift, all while covering the last two miles back to the airport...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880">
            <a:off x="5511836" y="2531929"/>
            <a:ext cx="2833676" cy="3780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4335150" cy="3252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3"/>
          <a:stretch/>
        </p:blipFill>
        <p:spPr>
          <a:xfrm>
            <a:off x="457200" y="3429000"/>
            <a:ext cx="5453063" cy="3237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62400"/>
            <a:ext cx="3147927" cy="2361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2400"/>
            <a:ext cx="3324225" cy="2600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r="23008" b="18478"/>
          <a:stretch/>
        </p:blipFill>
        <p:spPr>
          <a:xfrm>
            <a:off x="5604734" y="4190999"/>
            <a:ext cx="2521558" cy="23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915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Walter-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1</a:t>
            </a:r>
            <a:r>
              <a:rPr lang="en-US" sz="2000" b="1" dirty="0">
                <a:solidFill>
                  <a:schemeClr val="bg1"/>
                </a:solidFill>
              </a:rPr>
              <a:t>) landed in Tracy on 2/23/17 after crossing the "dangerous" Byron-Tracy gap and didn't make it back. Too optimistic about the conditions. My first flight with a retrieve (easy one I must say since </a:t>
            </a:r>
            <a:r>
              <a:rPr lang="en-US" sz="2000" b="1" dirty="0" err="1">
                <a:solidFill>
                  <a:schemeClr val="bg1"/>
                </a:solidFill>
              </a:rPr>
              <a:t>Uber</a:t>
            </a:r>
            <a:r>
              <a:rPr lang="en-US" sz="2000" b="1" dirty="0">
                <a:solidFill>
                  <a:schemeClr val="bg1"/>
                </a:solidFill>
              </a:rPr>
              <a:t> brought me back to Byron for $20 and I could borrow </a:t>
            </a:r>
            <a:r>
              <a:rPr lang="en-US" sz="2000" b="1" dirty="0" err="1">
                <a:solidFill>
                  <a:schemeClr val="bg1"/>
                </a:solidFill>
              </a:rPr>
              <a:t>Ramy's</a:t>
            </a:r>
            <a:r>
              <a:rPr lang="en-US" sz="2000" b="1" dirty="0">
                <a:solidFill>
                  <a:schemeClr val="bg1"/>
                </a:solidFill>
              </a:rPr>
              <a:t> car to tow the glider back since I realized I had left my tow hitch at home</a:t>
            </a:r>
            <a:r>
              <a:rPr lang="en-US" sz="2000" b="1" dirty="0" smtClean="0">
                <a:solidFill>
                  <a:schemeClr val="bg1"/>
                </a:solidFill>
              </a:rPr>
              <a:t>.)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) land out at </a:t>
            </a:r>
            <a:r>
              <a:rPr lang="en-US" sz="2000" b="1" dirty="0" err="1">
                <a:solidFill>
                  <a:schemeClr val="bg1"/>
                </a:solidFill>
              </a:rPr>
              <a:t>Rosaschi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dirty="0" smtClean="0">
                <a:solidFill>
                  <a:schemeClr val="bg1"/>
                </a:solidFill>
              </a:rPr>
              <a:t>an </a:t>
            </a:r>
            <a:r>
              <a:rPr lang="en-US" sz="2000" b="1" dirty="0">
                <a:solidFill>
                  <a:schemeClr val="bg1"/>
                </a:solidFill>
              </a:rPr>
              <a:t>abandoned </a:t>
            </a:r>
            <a:r>
              <a:rPr lang="en-US" sz="2000" b="1" dirty="0" smtClean="0">
                <a:solidFill>
                  <a:schemeClr val="bg1"/>
                </a:solidFill>
              </a:rPr>
              <a:t>airport) </a:t>
            </a:r>
            <a:r>
              <a:rPr lang="en-US" sz="2000" b="1" dirty="0">
                <a:solidFill>
                  <a:schemeClr val="bg1"/>
                </a:solidFill>
              </a:rPr>
              <a:t>into the weeds which ended in a ground loop with no damage. The aero retrieve was also interesting as it took 3 tries until we succeeded.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3) </a:t>
            </a:r>
            <a:r>
              <a:rPr lang="en-US" sz="2000" b="1" dirty="0" smtClean="0">
                <a:solidFill>
                  <a:schemeClr val="bg1"/>
                </a:solidFill>
              </a:rPr>
              <a:t>Sergio </a:t>
            </a:r>
            <a:r>
              <a:rPr lang="en-US" sz="2000" b="1" dirty="0">
                <a:solidFill>
                  <a:schemeClr val="bg1"/>
                </a:solidFill>
              </a:rPr>
              <a:t>was trying to instruct me on some longer distance cross-country days after my </a:t>
            </a:r>
            <a:r>
              <a:rPr lang="en-US" sz="2000" b="1" dirty="0" err="1">
                <a:solidFill>
                  <a:schemeClr val="bg1"/>
                </a:solidFill>
              </a:rPr>
              <a:t>Rosaschi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landout</a:t>
            </a:r>
            <a:r>
              <a:rPr lang="en-US" sz="2000" b="1" dirty="0">
                <a:solidFill>
                  <a:schemeClr val="bg1"/>
                </a:solidFill>
              </a:rPr>
              <a:t> just to end up getting low close to </a:t>
            </a:r>
            <a:r>
              <a:rPr lang="en-US" sz="2000" b="1" dirty="0" err="1">
                <a:solidFill>
                  <a:schemeClr val="bg1"/>
                </a:solidFill>
              </a:rPr>
              <a:t>Rosachi</a:t>
            </a:r>
            <a:r>
              <a:rPr lang="en-US" sz="2000" b="1" dirty="0">
                <a:solidFill>
                  <a:schemeClr val="bg1"/>
                </a:solidFill>
              </a:rPr>
              <a:t> again and landing out at Minden. </a:t>
            </a:r>
          </a:p>
          <a:p>
            <a:r>
              <a:rPr lang="en-US" sz="2800" dirty="0"/>
              <a:t> 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914400" y="228600"/>
            <a:ext cx="1905000" cy="457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914400" y="228600"/>
            <a:ext cx="1905000" cy="457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093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More 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838200"/>
            <a:ext cx="8915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Marianne- 2 </a:t>
            </a:r>
            <a:r>
              <a:rPr lang="en-US" sz="2800" b="1" dirty="0">
                <a:solidFill>
                  <a:srgbClr val="FFFFFF"/>
                </a:solidFill>
              </a:rPr>
              <a:t>Diamond Goal 300 KM flights, but got caught short on paperwork (in different ways) on each. But, they were still memorable, hard fought flights</a:t>
            </a:r>
            <a:r>
              <a:rPr lang="en-US" sz="2800" b="1" dirty="0" smtClean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Mark V- 1</a:t>
            </a:r>
            <a:r>
              <a:rPr lang="en-US" sz="2800" b="1" baseline="30000" dirty="0" smtClean="0">
                <a:solidFill>
                  <a:srgbClr val="FFFFFF"/>
                </a:solidFill>
              </a:rPr>
              <a:t>st</a:t>
            </a:r>
            <a:r>
              <a:rPr lang="en-US" sz="2800" b="1" dirty="0" smtClean="0">
                <a:solidFill>
                  <a:srgbClr val="FFFFFF"/>
                </a:solidFill>
              </a:rPr>
              <a:t> flight out of Minden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Tom A- </a:t>
            </a:r>
            <a:r>
              <a:rPr lang="en-US" sz="2800" b="1" dirty="0">
                <a:solidFill>
                  <a:srgbClr val="FFFFFF"/>
                </a:solidFill>
              </a:rPr>
              <a:t>S</a:t>
            </a:r>
            <a:r>
              <a:rPr lang="en-US" sz="2800" b="1" dirty="0" smtClean="0">
                <a:solidFill>
                  <a:srgbClr val="FFFFFF"/>
                </a:solidFill>
              </a:rPr>
              <a:t>ome </a:t>
            </a:r>
            <a:r>
              <a:rPr lang="en-US" sz="2800" b="1" dirty="0">
                <a:solidFill>
                  <a:srgbClr val="FFFFFF"/>
                </a:solidFill>
              </a:rPr>
              <a:t>memorable flights out of Truckee doing Mountain Orientations for our students and new pilots. 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Mike M- mentoring a few </a:t>
            </a:r>
            <a:r>
              <a:rPr lang="en-US" sz="2800" b="1" dirty="0">
                <a:solidFill>
                  <a:srgbClr val="FFFFFF"/>
                </a:solidFill>
              </a:rPr>
              <a:t>folks in </a:t>
            </a:r>
            <a:r>
              <a:rPr lang="en-US" sz="2800" b="1" dirty="0" err="1">
                <a:solidFill>
                  <a:srgbClr val="FFFFFF"/>
                </a:solidFill>
              </a:rPr>
              <a:t>DuoDiscus</a:t>
            </a:r>
            <a:r>
              <a:rPr lang="en-US" sz="2800" b="1" dirty="0">
                <a:solidFill>
                  <a:srgbClr val="FFFFFF"/>
                </a:solidFill>
              </a:rPr>
              <a:t> 22XC 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More 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838200"/>
            <a:ext cx="8915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FFFFFF"/>
                </a:solidFill>
              </a:rPr>
              <a:t>Ramy</a:t>
            </a:r>
            <a:r>
              <a:rPr lang="en-US" sz="2800" b="1" dirty="0" smtClean="0">
                <a:solidFill>
                  <a:srgbClr val="FFFFFF"/>
                </a:solidFill>
              </a:rPr>
              <a:t>- </a:t>
            </a:r>
            <a:r>
              <a:rPr lang="en-US" sz="2800" b="1" dirty="0">
                <a:solidFill>
                  <a:srgbClr val="FFFFFF"/>
                </a:solidFill>
              </a:rPr>
              <a:t>5 flights over 1000km from Ely And Tonopah. 3rd place in OLC USA.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Brent</a:t>
            </a:r>
            <a:r>
              <a:rPr lang="en-US" sz="2800" b="1" dirty="0">
                <a:solidFill>
                  <a:srgbClr val="FFFFFF"/>
                </a:solidFill>
              </a:rPr>
              <a:t>- My first season as a licensed </a:t>
            </a:r>
            <a:r>
              <a:rPr lang="en-US" sz="2800" b="1" dirty="0" smtClean="0">
                <a:solidFill>
                  <a:srgbClr val="FFFFFF"/>
                </a:solidFill>
              </a:rPr>
              <a:t>pilot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Paul Lowenstein</a:t>
            </a:r>
            <a:r>
              <a:rPr lang="en-US" sz="2800" b="1" dirty="0">
                <a:solidFill>
                  <a:srgbClr val="FFFFFF"/>
                </a:solidFill>
              </a:rPr>
              <a:t>- Resumed flying after 36 (glider) 33 (power) year hiatus. 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0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Agenda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Election Starts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Marianne discusses WSPA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Member Achievements &amp; Milestones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OLC Numbers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Awards and Recognitions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Election Results</a:t>
            </a: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Ramy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Yanetz</a:t>
            </a:r>
            <a:r>
              <a:rPr lang="en-US" sz="2800" b="1" dirty="0" smtClean="0">
                <a:solidFill>
                  <a:schemeClr val="bg1"/>
                </a:solidFill>
              </a:rPr>
              <a:t> – after dinner speech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Close of Meeting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7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Brian </a:t>
            </a:r>
            <a:r>
              <a:rPr lang="mr-IN" sz="2800" b="1" dirty="0" smtClean="0">
                <a:solidFill>
                  <a:schemeClr val="bg1"/>
                </a:solidFill>
              </a:rPr>
              <a:t>–</a:t>
            </a:r>
            <a:r>
              <a:rPr lang="en-US" sz="2800" b="1" dirty="0" smtClean="0">
                <a:solidFill>
                  <a:schemeClr val="bg1"/>
                </a:solidFill>
              </a:rPr>
              <a:t> 500km in my </a:t>
            </a:r>
            <a:r>
              <a:rPr lang="en-US" sz="2800" b="1" dirty="0" smtClean="0">
                <a:solidFill>
                  <a:schemeClr val="bg1"/>
                </a:solidFill>
              </a:rPr>
              <a:t>ASW 27</a:t>
            </a:r>
            <a:r>
              <a:rPr lang="en-US" sz="2800" b="1" dirty="0" smtClean="0">
                <a:solidFill>
                  <a:schemeClr val="bg1"/>
                </a:solidFill>
              </a:rPr>
              <a:t>!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Buzz-  500km in the club’s </a:t>
            </a:r>
            <a:r>
              <a:rPr lang="en-US" sz="2800" b="1" dirty="0" smtClean="0">
                <a:solidFill>
                  <a:schemeClr val="bg1"/>
                </a:solidFill>
              </a:rPr>
              <a:t>1-26</a:t>
            </a:r>
            <a:r>
              <a:rPr lang="en-US" sz="2800" b="1" dirty="0" smtClean="0">
                <a:solidFill>
                  <a:schemeClr val="bg1"/>
                </a:solidFill>
              </a:rPr>
              <a:t>!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Sergey</a:t>
            </a:r>
            <a:r>
              <a:rPr lang="en-US" sz="2800" b="1" dirty="0">
                <a:solidFill>
                  <a:srgbClr val="FFFFFF"/>
                </a:solidFill>
              </a:rPr>
              <a:t>- get rated, checked out in Truckee/ASI and go </a:t>
            </a:r>
            <a:r>
              <a:rPr lang="en-US" sz="2800" b="1" dirty="0" smtClean="0">
                <a:solidFill>
                  <a:srgbClr val="FFFFFF"/>
                </a:solidFill>
              </a:rPr>
              <a:t>XC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Marianne- </a:t>
            </a:r>
            <a:r>
              <a:rPr lang="en-US" sz="2800" b="1" dirty="0">
                <a:solidFill>
                  <a:srgbClr val="FFFFFF"/>
                </a:solidFill>
              </a:rPr>
              <a:t>Diamond Goal, ASI Sports Class contest, WSPA 2018 seminar completed!, </a:t>
            </a:r>
            <a:r>
              <a:rPr lang="en-US" sz="2800" b="1" dirty="0" smtClean="0">
                <a:solidFill>
                  <a:srgbClr val="FFFFFF"/>
                </a:solidFill>
              </a:rPr>
              <a:t>CFIG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John P- CFIG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Tom A- </a:t>
            </a:r>
            <a:r>
              <a:rPr lang="en-US" sz="2800" b="1" dirty="0">
                <a:solidFill>
                  <a:srgbClr val="FFFFFF"/>
                </a:solidFill>
              </a:rPr>
              <a:t>Have fun flying my recently acquired ASW 20</a:t>
            </a: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Goals for 2018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0869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Brent- </a:t>
            </a:r>
            <a:r>
              <a:rPr lang="en-US" sz="2800" b="1" dirty="0">
                <a:solidFill>
                  <a:schemeClr val="bg1"/>
                </a:solidFill>
              </a:rPr>
              <a:t>Fly XC and fly more hours and buy a paddle board for Lake </a:t>
            </a:r>
            <a:r>
              <a:rPr lang="en-US" sz="2800" b="1" dirty="0" smtClean="0">
                <a:solidFill>
                  <a:schemeClr val="bg1"/>
                </a:solidFill>
              </a:rPr>
              <a:t>Tahoe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Mark V- More flights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Ace- </a:t>
            </a:r>
            <a:r>
              <a:rPr lang="en-US" sz="2800" b="1" dirty="0">
                <a:solidFill>
                  <a:schemeClr val="bg1"/>
                </a:solidFill>
              </a:rPr>
              <a:t>More cross-country flying (extending beyond the TRK/</a:t>
            </a:r>
            <a:r>
              <a:rPr lang="en-US" sz="2800" b="1" dirty="0" err="1">
                <a:solidFill>
                  <a:schemeClr val="bg1"/>
                </a:solidFill>
              </a:rPr>
              <a:t>Nervino</a:t>
            </a:r>
            <a:r>
              <a:rPr lang="en-US" sz="2800" b="1" dirty="0">
                <a:solidFill>
                  <a:schemeClr val="bg1"/>
                </a:solidFill>
              </a:rPr>
              <a:t>/</a:t>
            </a:r>
            <a:r>
              <a:rPr lang="en-US" sz="2800" b="1" dirty="0" err="1">
                <a:solidFill>
                  <a:schemeClr val="bg1"/>
                </a:solidFill>
              </a:rPr>
              <a:t>Airsailing</a:t>
            </a:r>
            <a:r>
              <a:rPr lang="en-US" sz="2800" b="1" dirty="0">
                <a:solidFill>
                  <a:schemeClr val="bg1"/>
                </a:solidFill>
              </a:rPr>
              <a:t> triangle </a:t>
            </a:r>
            <a:r>
              <a:rPr lang="en-US" sz="2800" b="1" dirty="0" smtClean="0">
                <a:solidFill>
                  <a:schemeClr val="bg1"/>
                </a:solidFill>
              </a:rPr>
              <a:t>area).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Ramy</a:t>
            </a:r>
            <a:r>
              <a:rPr lang="en-US" sz="2800" b="1" dirty="0" smtClean="0">
                <a:solidFill>
                  <a:schemeClr val="bg1"/>
                </a:solidFill>
              </a:rPr>
              <a:t>- Fly faster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Mike M- possibly commercial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Goals for 2018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7235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Paul Lowenstein</a:t>
            </a:r>
            <a:r>
              <a:rPr lang="en-US" sz="2800" b="1" dirty="0">
                <a:solidFill>
                  <a:schemeClr val="bg1"/>
                </a:solidFill>
              </a:rPr>
              <a:t>- Solo flying in Sierras. Get a glider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Larry- Fly more</a:t>
            </a:r>
            <a:r>
              <a:rPr lang="en-US" sz="2800" b="1" dirty="0" smtClean="0">
                <a:solidFill>
                  <a:schemeClr val="bg1"/>
                </a:solidFill>
              </a:rPr>
              <a:t>!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Van-  Get the Commercial and start on CFIG, Start on the Diamond flights, actually </a:t>
            </a:r>
            <a:r>
              <a:rPr lang="en-US" sz="2800" b="1" i="1" dirty="0" smtClean="0">
                <a:solidFill>
                  <a:schemeClr val="bg1"/>
                </a:solidFill>
              </a:rPr>
              <a:t>fly</a:t>
            </a:r>
            <a:r>
              <a:rPr lang="en-US" sz="2800" b="1" dirty="0" smtClean="0">
                <a:solidFill>
                  <a:schemeClr val="bg1"/>
                </a:solidFill>
              </a:rPr>
              <a:t> while I’m in Moriarty, England, and Canada this year!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Goals for 2018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4988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362200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Member Achievements and Milestones in 2015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Numbers 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and Recognition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TOTAL GLIDER CROSS-2017 OLC COUNTRY KM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371600"/>
            <a:ext cx="7620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Matthew </a:t>
            </a:r>
            <a:r>
              <a:rPr lang="en-US" sz="3200" b="1" dirty="0" err="1">
                <a:solidFill>
                  <a:srgbClr val="FFFFFF"/>
                </a:solidFill>
              </a:rPr>
              <a:t>Gast</a:t>
            </a:r>
            <a:r>
              <a:rPr lang="en-US" sz="3200" b="1" dirty="0">
                <a:solidFill>
                  <a:srgbClr val="FFFFFF"/>
                </a:solidFill>
              </a:rPr>
              <a:t> (US</a:t>
            </a:r>
            <a:r>
              <a:rPr lang="en-US" sz="3200" b="1" dirty="0" smtClean="0">
                <a:solidFill>
                  <a:srgbClr val="FFFFFF"/>
                </a:solidFill>
              </a:rPr>
              <a:t>)	</a:t>
            </a:r>
            <a:r>
              <a:rPr lang="en-US" sz="3200" b="1" dirty="0">
                <a:solidFill>
                  <a:srgbClr val="FFFFFF"/>
                </a:solidFill>
              </a:rPr>
              <a:t>	201	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Andrew Chant (CA)	</a:t>
            </a:r>
            <a:r>
              <a:rPr lang="en-US" sz="3200" b="1" dirty="0" smtClean="0">
                <a:solidFill>
                  <a:srgbClr val="FFFFFF"/>
                </a:solidFill>
              </a:rPr>
              <a:t>	296</a:t>
            </a:r>
            <a:r>
              <a:rPr lang="en-US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Brent Davidson (US)	</a:t>
            </a:r>
            <a:r>
              <a:rPr lang="en-US" sz="3200" b="1" dirty="0" smtClean="0">
                <a:solidFill>
                  <a:srgbClr val="FFFFFF"/>
                </a:solidFill>
              </a:rPr>
              <a:t>	568</a:t>
            </a:r>
            <a:r>
              <a:rPr lang="en-US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William Snow (US)	</a:t>
            </a:r>
            <a:r>
              <a:rPr lang="en-US" sz="3200" b="1" dirty="0" smtClean="0">
                <a:solidFill>
                  <a:srgbClr val="FFFFFF"/>
                </a:solidFill>
              </a:rPr>
              <a:t>	907</a:t>
            </a:r>
            <a:r>
              <a:rPr lang="en-US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de-DE" sz="3200" b="1" dirty="0">
                <a:solidFill>
                  <a:srgbClr val="FFFFFF"/>
                </a:solidFill>
              </a:rPr>
              <a:t>Jim </a:t>
            </a:r>
            <a:r>
              <a:rPr lang="de-DE" sz="3200" b="1" dirty="0" err="1">
                <a:solidFill>
                  <a:srgbClr val="FFFFFF"/>
                </a:solidFill>
              </a:rPr>
              <a:t>Alton</a:t>
            </a:r>
            <a:r>
              <a:rPr lang="de-DE" sz="3200" b="1" dirty="0">
                <a:solidFill>
                  <a:srgbClr val="FFFFFF"/>
                </a:solidFill>
              </a:rPr>
              <a:t> (US)	</a:t>
            </a:r>
            <a:r>
              <a:rPr lang="de-DE" sz="3200" b="1" dirty="0" smtClean="0">
                <a:solidFill>
                  <a:srgbClr val="FFFFFF"/>
                </a:solidFill>
              </a:rPr>
              <a:t>		922</a:t>
            </a:r>
            <a:r>
              <a:rPr lang="de-DE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de-DE" sz="3200" b="1" dirty="0">
                <a:solidFill>
                  <a:srgbClr val="FFFFFF"/>
                </a:solidFill>
              </a:rPr>
              <a:t>Marton Kun-Szabo (US)	1080	</a:t>
            </a:r>
          </a:p>
          <a:p>
            <a:pPr marL="457200" indent="-457200">
              <a:buFont typeface="Arial"/>
              <a:buChar char="•"/>
            </a:pPr>
            <a:r>
              <a:rPr lang="de-DE" sz="3200" b="1" dirty="0">
                <a:solidFill>
                  <a:srgbClr val="FFFFFF"/>
                </a:solidFill>
              </a:rPr>
              <a:t>Thomas Anklam (US)	</a:t>
            </a:r>
            <a:r>
              <a:rPr lang="de-DE" sz="3200" b="1" dirty="0" smtClean="0">
                <a:solidFill>
                  <a:srgbClr val="FFFFFF"/>
                </a:solidFill>
              </a:rPr>
              <a:t>	1080</a:t>
            </a:r>
            <a:r>
              <a:rPr lang="de-DE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mr-IN" sz="3200" b="1" dirty="0">
                <a:solidFill>
                  <a:srgbClr val="FFFFFF"/>
                </a:solidFill>
              </a:rPr>
              <a:t>Ace Lewis (US)	</a:t>
            </a:r>
            <a:r>
              <a:rPr lang="en-US" sz="3200" b="1" dirty="0" smtClean="0">
                <a:solidFill>
                  <a:srgbClr val="FFFFFF"/>
                </a:solidFill>
              </a:rPr>
              <a:t>		</a:t>
            </a:r>
            <a:r>
              <a:rPr lang="mr-IN" sz="3200" b="1" dirty="0" smtClean="0">
                <a:solidFill>
                  <a:srgbClr val="FFFFFF"/>
                </a:solidFill>
              </a:rPr>
              <a:t>1550</a:t>
            </a:r>
            <a:r>
              <a:rPr lang="mr-IN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Walter Friedrich (US)	</a:t>
            </a:r>
            <a:r>
              <a:rPr lang="en-US" sz="3200" b="1" dirty="0" smtClean="0">
                <a:solidFill>
                  <a:srgbClr val="FFFFFF"/>
                </a:solidFill>
              </a:rPr>
              <a:t>	1808</a:t>
            </a:r>
            <a:r>
              <a:rPr lang="en-US" sz="3200" b="1" dirty="0">
                <a:solidFill>
                  <a:srgbClr val="FFFFFF"/>
                </a:solidFill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TOTAL GLIDER CROSS-2017 OLC COUNTRY KM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1371600"/>
            <a:ext cx="7315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Dan Colton (US</a:t>
            </a:r>
            <a:r>
              <a:rPr lang="en-US" sz="3200" b="1" dirty="0" smtClean="0">
                <a:solidFill>
                  <a:srgbClr val="FFFFFF"/>
                </a:solidFill>
              </a:rPr>
              <a:t>)	</a:t>
            </a:r>
            <a:r>
              <a:rPr lang="en-US" sz="3200" b="1" dirty="0">
                <a:solidFill>
                  <a:srgbClr val="FFFFFF"/>
                </a:solidFill>
              </a:rPr>
              <a:t>	</a:t>
            </a:r>
            <a:r>
              <a:rPr lang="en-US" sz="3200" b="1" dirty="0" smtClean="0">
                <a:solidFill>
                  <a:srgbClr val="FFFFFF"/>
                </a:solidFill>
              </a:rPr>
              <a:t>	1945</a:t>
            </a:r>
            <a:r>
              <a:rPr lang="en-US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nl-NL" sz="3200" b="1" dirty="0">
                <a:solidFill>
                  <a:srgbClr val="FFFFFF"/>
                </a:solidFill>
              </a:rPr>
              <a:t>Van </a:t>
            </a:r>
            <a:r>
              <a:rPr lang="nl-NL" sz="3200" b="1" dirty="0" err="1">
                <a:solidFill>
                  <a:srgbClr val="FFFFFF"/>
                </a:solidFill>
              </a:rPr>
              <a:t>Henson</a:t>
            </a:r>
            <a:r>
              <a:rPr lang="nl-NL" sz="3200" b="1" dirty="0">
                <a:solidFill>
                  <a:srgbClr val="FFFFFF"/>
                </a:solidFill>
              </a:rPr>
              <a:t> (US)	</a:t>
            </a:r>
            <a:r>
              <a:rPr lang="nl-NL" sz="3200" b="1" dirty="0" smtClean="0">
                <a:solidFill>
                  <a:srgbClr val="FFFFFF"/>
                </a:solidFill>
              </a:rPr>
              <a:t>	2159</a:t>
            </a:r>
            <a:r>
              <a:rPr lang="nl-NL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nl-NL" sz="3200" b="1" dirty="0">
                <a:solidFill>
                  <a:srgbClr val="FFFFFF"/>
                </a:solidFill>
              </a:rPr>
              <a:t>Brian </a:t>
            </a:r>
            <a:r>
              <a:rPr lang="nl-NL" sz="3200" b="1" dirty="0" err="1">
                <a:solidFill>
                  <a:srgbClr val="FFFFFF"/>
                </a:solidFill>
              </a:rPr>
              <a:t>Roach</a:t>
            </a:r>
            <a:r>
              <a:rPr lang="nl-NL" sz="3200" b="1" dirty="0">
                <a:solidFill>
                  <a:srgbClr val="FFFFFF"/>
                </a:solidFill>
              </a:rPr>
              <a:t> (US)	</a:t>
            </a:r>
            <a:r>
              <a:rPr lang="nl-NL" sz="3200" b="1" dirty="0" smtClean="0">
                <a:solidFill>
                  <a:srgbClr val="FFFFFF"/>
                </a:solidFill>
              </a:rPr>
              <a:t>	2768</a:t>
            </a:r>
            <a:r>
              <a:rPr lang="nl-NL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nl-NL" sz="3200" b="1" dirty="0">
                <a:solidFill>
                  <a:srgbClr val="FFFFFF"/>
                </a:solidFill>
              </a:rPr>
              <a:t>Shannon Madsen (US)	3304	</a:t>
            </a:r>
          </a:p>
          <a:p>
            <a:pPr marL="457200" indent="-457200">
              <a:buFont typeface="Arial"/>
              <a:buChar char="•"/>
            </a:pPr>
            <a:r>
              <a:rPr lang="nl-NL" sz="3200" b="1" dirty="0">
                <a:solidFill>
                  <a:srgbClr val="FFFFFF"/>
                </a:solidFill>
              </a:rPr>
              <a:t>Larry Suter (US)	</a:t>
            </a:r>
            <a:r>
              <a:rPr lang="nl-NL" sz="3200" b="1" dirty="0" smtClean="0">
                <a:solidFill>
                  <a:srgbClr val="FFFFFF"/>
                </a:solidFill>
              </a:rPr>
              <a:t>		5931</a:t>
            </a:r>
            <a:r>
              <a:rPr lang="nl-NL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nl-NL" sz="3200" b="1" dirty="0">
                <a:solidFill>
                  <a:srgbClr val="FFFFFF"/>
                </a:solidFill>
              </a:rPr>
              <a:t>Michael Mayo (US)	</a:t>
            </a:r>
            <a:r>
              <a:rPr lang="nl-NL" sz="3200" b="1" dirty="0" smtClean="0">
                <a:solidFill>
                  <a:srgbClr val="FFFFFF"/>
                </a:solidFill>
              </a:rPr>
              <a:t>	6731</a:t>
            </a:r>
            <a:r>
              <a:rPr lang="nl-NL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nl-NL" sz="3200" b="1" dirty="0" err="1">
                <a:solidFill>
                  <a:srgbClr val="FFFFFF"/>
                </a:solidFill>
              </a:rPr>
              <a:t>Buzz</a:t>
            </a:r>
            <a:r>
              <a:rPr lang="nl-NL" sz="3200" b="1" dirty="0">
                <a:solidFill>
                  <a:srgbClr val="FFFFFF"/>
                </a:solidFill>
              </a:rPr>
              <a:t> Graves (US)	</a:t>
            </a:r>
            <a:r>
              <a:rPr lang="nl-NL" sz="3200" b="1" dirty="0" smtClean="0">
                <a:solidFill>
                  <a:srgbClr val="FFFFFF"/>
                </a:solidFill>
              </a:rPr>
              <a:t>	9871</a:t>
            </a:r>
            <a:r>
              <a:rPr lang="nl-NL" sz="3200" b="1" dirty="0">
                <a:solidFill>
                  <a:srgbClr val="FFFFFF"/>
                </a:solidFill>
              </a:rPr>
              <a:t>	</a:t>
            </a:r>
          </a:p>
          <a:p>
            <a:pPr marL="457200" indent="-457200">
              <a:buFont typeface="Arial"/>
              <a:buChar char="•"/>
            </a:pPr>
            <a:r>
              <a:rPr lang="de-DE" sz="3200" b="1" dirty="0">
                <a:solidFill>
                  <a:srgbClr val="FFFFFF"/>
                </a:solidFill>
              </a:rPr>
              <a:t>Ramy Yanetz (US)	</a:t>
            </a:r>
            <a:r>
              <a:rPr lang="de-DE" sz="3200" b="1" dirty="0">
                <a:solidFill>
                  <a:srgbClr val="FFFFFF"/>
                </a:solidFill>
              </a:rPr>
              <a:t> </a:t>
            </a:r>
            <a:r>
              <a:rPr lang="de-DE" sz="3200" b="1" dirty="0" smtClean="0">
                <a:solidFill>
                  <a:srgbClr val="FFFFFF"/>
                </a:solidFill>
              </a:rPr>
              <a:t>    </a:t>
            </a:r>
            <a:r>
              <a:rPr lang="de-DE" sz="3200" b="1" dirty="0" smtClean="0">
                <a:solidFill>
                  <a:srgbClr val="FF0000"/>
                </a:solidFill>
              </a:rPr>
              <a:t>33,082</a:t>
            </a:r>
            <a:r>
              <a:rPr lang="de-DE" sz="3200" b="1" dirty="0">
                <a:solidFill>
                  <a:srgbClr val="FFFFFF"/>
                </a:solidFill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44482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NUMBER OF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FLIGHTS 2017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45720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0"/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4800" y="1371600"/>
            <a:ext cx="457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14400"/>
            <a:ext cx="4343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1287482"/>
            <a:ext cx="64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Andrew </a:t>
            </a:r>
            <a:r>
              <a:rPr lang="en-US" sz="2800" b="1" dirty="0">
                <a:solidFill>
                  <a:srgbClr val="FFFFFF"/>
                </a:solidFill>
              </a:rPr>
              <a:t>Chant 	</a:t>
            </a:r>
            <a:r>
              <a:rPr lang="en-US" sz="2800" b="1" dirty="0" smtClean="0">
                <a:solidFill>
                  <a:srgbClr val="FFFFFF"/>
                </a:solidFill>
              </a:rPr>
              <a:t>	4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Brent Davidson 	</a:t>
            </a:r>
            <a:r>
              <a:rPr lang="en-US" sz="2800" b="1" dirty="0" smtClean="0">
                <a:solidFill>
                  <a:srgbClr val="FFFFFF"/>
                </a:solidFill>
              </a:rPr>
              <a:t>	6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William Snow 	</a:t>
            </a:r>
            <a:r>
              <a:rPr lang="en-US" sz="2800" b="1" dirty="0" smtClean="0">
                <a:solidFill>
                  <a:srgbClr val="FFFFFF"/>
                </a:solidFill>
              </a:rPr>
              <a:t>	6</a:t>
            </a:r>
            <a:r>
              <a:rPr lang="en-US" sz="2800" b="1" dirty="0">
                <a:solidFill>
                  <a:srgbClr val="FFFFFF"/>
                </a:solidFill>
              </a:rPr>
              <a:t>	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Matthew </a:t>
            </a:r>
            <a:r>
              <a:rPr lang="en-US" sz="2800" b="1" dirty="0" err="1">
                <a:solidFill>
                  <a:srgbClr val="FFFFFF"/>
                </a:solidFill>
              </a:rPr>
              <a:t>Gast</a:t>
            </a:r>
            <a:r>
              <a:rPr lang="en-US" sz="2800" b="1" dirty="0">
                <a:solidFill>
                  <a:srgbClr val="FFFFFF"/>
                </a:solidFill>
              </a:rPr>
              <a:t> 	</a:t>
            </a:r>
            <a:r>
              <a:rPr lang="en-US" sz="2800" b="1" dirty="0" smtClean="0">
                <a:solidFill>
                  <a:srgbClr val="FFFFFF"/>
                </a:solidFill>
              </a:rPr>
              <a:t>	8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Shannon Madsen 	10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John Scott 	</a:t>
            </a:r>
            <a:r>
              <a:rPr lang="en-US" sz="2800" b="1" dirty="0" smtClean="0">
                <a:solidFill>
                  <a:srgbClr val="FFFFFF"/>
                </a:solidFill>
              </a:rPr>
              <a:t>	11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 err="1">
                <a:solidFill>
                  <a:srgbClr val="FFFFFF"/>
                </a:solidFill>
              </a:rPr>
              <a:t>Marton</a:t>
            </a:r>
            <a:r>
              <a:rPr lang="en-US" sz="2800" b="1" dirty="0">
                <a:solidFill>
                  <a:srgbClr val="FFFFFF"/>
                </a:solidFill>
              </a:rPr>
              <a:t> Kun-</a:t>
            </a:r>
            <a:r>
              <a:rPr lang="en-US" sz="2800" b="1" dirty="0" err="1">
                <a:solidFill>
                  <a:srgbClr val="FFFFFF"/>
                </a:solidFill>
              </a:rPr>
              <a:t>Szabo</a:t>
            </a:r>
            <a:r>
              <a:rPr lang="en-US" sz="2800" b="1" dirty="0">
                <a:solidFill>
                  <a:srgbClr val="FFFFFF"/>
                </a:solidFill>
              </a:rPr>
              <a:t> 	11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Thomas </a:t>
            </a:r>
            <a:r>
              <a:rPr lang="en-US" sz="2800" b="1" dirty="0" err="1">
                <a:solidFill>
                  <a:srgbClr val="FFFFFF"/>
                </a:solidFill>
              </a:rPr>
              <a:t>Anklam</a:t>
            </a:r>
            <a:r>
              <a:rPr lang="en-US" sz="2800" b="1" dirty="0">
                <a:solidFill>
                  <a:srgbClr val="FFFFFF"/>
                </a:solidFill>
              </a:rPr>
              <a:t> 	11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Walter Friedrich 	12	</a:t>
            </a:r>
            <a:endParaRPr lang="en-US" sz="2800" b="1" u="sng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44482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NUMBER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OLC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45720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0"/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4800" y="1371600"/>
            <a:ext cx="457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14400"/>
            <a:ext cx="4343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1439882"/>
            <a:ext cx="64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Marianne Guerin 	14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Van Henson 	</a:t>
            </a:r>
            <a:r>
              <a:rPr lang="en-US" sz="2800" b="1" dirty="0" smtClean="0">
                <a:solidFill>
                  <a:srgbClr val="FFFFFF"/>
                </a:solidFill>
              </a:rPr>
              <a:t>	15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Dan Colton 	</a:t>
            </a:r>
            <a:r>
              <a:rPr lang="en-US" sz="2800" b="1" dirty="0" smtClean="0">
                <a:solidFill>
                  <a:srgbClr val="FFFFFF"/>
                </a:solidFill>
              </a:rPr>
              <a:t>	15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Ace Lewis 	</a:t>
            </a:r>
            <a:r>
              <a:rPr lang="en-US" sz="2800" b="1" dirty="0" smtClean="0">
                <a:solidFill>
                  <a:srgbClr val="FFFFFF"/>
                </a:solidFill>
              </a:rPr>
              <a:t>	18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Brian Roach 	</a:t>
            </a:r>
            <a:r>
              <a:rPr lang="en-US" sz="2800" b="1" dirty="0" smtClean="0">
                <a:solidFill>
                  <a:srgbClr val="FFFFFF"/>
                </a:solidFill>
              </a:rPr>
              <a:t>	20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Michael Mayo 	</a:t>
            </a:r>
            <a:r>
              <a:rPr lang="en-US" sz="2800" b="1" dirty="0" smtClean="0">
                <a:solidFill>
                  <a:srgbClr val="FFFFFF"/>
                </a:solidFill>
              </a:rPr>
              <a:t>	25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Buzz Graves 	</a:t>
            </a:r>
            <a:r>
              <a:rPr lang="en-US" sz="2800" b="1" dirty="0" smtClean="0">
                <a:solidFill>
                  <a:srgbClr val="FFFFFF"/>
                </a:solidFill>
              </a:rPr>
              <a:t>	30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Larry Suter 	</a:t>
            </a:r>
            <a:r>
              <a:rPr lang="en-US" sz="2800" b="1" dirty="0" smtClean="0">
                <a:solidFill>
                  <a:srgbClr val="FFFFFF"/>
                </a:solidFill>
              </a:rPr>
              <a:t>	47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 err="1">
                <a:solidFill>
                  <a:srgbClr val="FFFFFF"/>
                </a:solidFill>
              </a:rPr>
              <a:t>Ramy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Yanetz</a:t>
            </a:r>
            <a:r>
              <a:rPr lang="en-US" sz="2800" b="1" dirty="0">
                <a:solidFill>
                  <a:srgbClr val="FFFFFF"/>
                </a:solidFill>
              </a:rPr>
              <a:t> 	</a:t>
            </a:r>
            <a:r>
              <a:rPr lang="en-US" sz="2800" b="1" dirty="0" smtClean="0">
                <a:solidFill>
                  <a:srgbClr val="FFFFFF"/>
                </a:solidFill>
              </a:rPr>
              <a:t>	62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66920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GLIDER HOURS- 2017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1524000"/>
            <a:ext cx="5791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Matthew </a:t>
            </a:r>
            <a:r>
              <a:rPr lang="en-US" sz="2800" b="1" dirty="0" err="1">
                <a:solidFill>
                  <a:srgbClr val="FFFFFF"/>
                </a:solidFill>
              </a:rPr>
              <a:t>Gast</a:t>
            </a:r>
            <a:r>
              <a:rPr lang="en-US" sz="2800" b="1" dirty="0">
                <a:solidFill>
                  <a:srgbClr val="FFFFFF"/>
                </a:solidFill>
              </a:rPr>
              <a:t> 	</a:t>
            </a:r>
            <a:r>
              <a:rPr lang="en-US" sz="2800" b="1" dirty="0" smtClean="0">
                <a:solidFill>
                  <a:srgbClr val="FFFFFF"/>
                </a:solidFill>
              </a:rPr>
              <a:t>	6.4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Andrew Chant 	</a:t>
            </a:r>
            <a:r>
              <a:rPr lang="en-US" sz="2800" b="1" dirty="0" smtClean="0">
                <a:solidFill>
                  <a:srgbClr val="FFFFFF"/>
                </a:solidFill>
              </a:rPr>
              <a:t>	7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John Scott 	</a:t>
            </a:r>
            <a:r>
              <a:rPr lang="de-DE" sz="2800" b="1" dirty="0" smtClean="0">
                <a:solidFill>
                  <a:srgbClr val="FFFFFF"/>
                </a:solidFill>
              </a:rPr>
              <a:t>	15.3</a:t>
            </a:r>
            <a:r>
              <a:rPr lang="de-DE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Brent Davidson </a:t>
            </a:r>
            <a:r>
              <a:rPr lang="de-DE" sz="2800" b="1" dirty="0" smtClean="0">
                <a:solidFill>
                  <a:srgbClr val="FFFFFF"/>
                </a:solidFill>
              </a:rPr>
              <a:t>	</a:t>
            </a:r>
            <a:r>
              <a:rPr lang="de-DE" sz="2800" b="1" dirty="0">
                <a:solidFill>
                  <a:srgbClr val="FFFFFF"/>
                </a:solidFill>
              </a:rPr>
              <a:t>	15.9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William Snow 	</a:t>
            </a:r>
            <a:r>
              <a:rPr lang="de-DE" sz="2800" b="1" dirty="0" smtClean="0">
                <a:solidFill>
                  <a:srgbClr val="FFFFFF"/>
                </a:solidFill>
              </a:rPr>
              <a:t>	16.9</a:t>
            </a:r>
            <a:r>
              <a:rPr lang="de-DE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Walter Friedrich 	20.8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Marton Kun-Szabo 	25.4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Thomas Anklam 	28.5	</a:t>
            </a:r>
          </a:p>
          <a:p>
            <a:r>
              <a:rPr lang="nl-NL" sz="2800" b="1" dirty="0">
                <a:solidFill>
                  <a:srgbClr val="FFFFFF"/>
                </a:solidFill>
              </a:rPr>
              <a:t>Van </a:t>
            </a:r>
            <a:r>
              <a:rPr lang="nl-NL" sz="2800" b="1" dirty="0" err="1">
                <a:solidFill>
                  <a:srgbClr val="FFFFFF"/>
                </a:solidFill>
              </a:rPr>
              <a:t>Henson</a:t>
            </a:r>
            <a:r>
              <a:rPr lang="nl-NL" sz="2800" b="1" dirty="0">
                <a:solidFill>
                  <a:srgbClr val="FFFFFF"/>
                </a:solidFill>
              </a:rPr>
              <a:t> 	</a:t>
            </a:r>
            <a:r>
              <a:rPr lang="nl-NL" sz="2800" b="1" dirty="0" smtClean="0">
                <a:solidFill>
                  <a:srgbClr val="FFFFFF"/>
                </a:solidFill>
              </a:rPr>
              <a:t>	30.8</a:t>
            </a:r>
            <a:r>
              <a:rPr lang="nl-NL" sz="2800" b="1" dirty="0">
                <a:solidFill>
                  <a:srgbClr val="FFFFFF"/>
                </a:solidFill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GLIDER HOURS- 2017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1524000"/>
            <a:ext cx="5791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FFFF"/>
                </a:solidFill>
              </a:rPr>
              <a:t>Dan </a:t>
            </a:r>
            <a:r>
              <a:rPr lang="it-IT" sz="2800" b="1" dirty="0" err="1">
                <a:solidFill>
                  <a:srgbClr val="FFFFFF"/>
                </a:solidFill>
              </a:rPr>
              <a:t>Colton</a:t>
            </a:r>
            <a:r>
              <a:rPr lang="it-IT" sz="2800" b="1" dirty="0">
                <a:solidFill>
                  <a:srgbClr val="FFFFFF"/>
                </a:solidFill>
              </a:rPr>
              <a:t> 	</a:t>
            </a:r>
            <a:r>
              <a:rPr lang="it-IT" sz="2800" b="1" dirty="0" smtClean="0">
                <a:solidFill>
                  <a:srgbClr val="FFFFFF"/>
                </a:solidFill>
              </a:rPr>
              <a:t>	32.8</a:t>
            </a:r>
            <a:r>
              <a:rPr lang="it-IT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Ace Lewis 	</a:t>
            </a:r>
            <a:r>
              <a:rPr lang="it-IT" sz="2800" b="1" dirty="0" smtClean="0">
                <a:solidFill>
                  <a:srgbClr val="FFFFFF"/>
                </a:solidFill>
              </a:rPr>
              <a:t>	41</a:t>
            </a:r>
            <a:r>
              <a:rPr lang="it-IT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it-IT" sz="2800" b="1" dirty="0" err="1">
                <a:solidFill>
                  <a:srgbClr val="FFFFFF"/>
                </a:solidFill>
              </a:rPr>
              <a:t>Shannon</a:t>
            </a:r>
            <a:r>
              <a:rPr lang="it-IT" sz="2800" b="1" dirty="0">
                <a:solidFill>
                  <a:srgbClr val="FFFFFF"/>
                </a:solidFill>
              </a:rPr>
              <a:t> Madsen 	50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Marianne </a:t>
            </a:r>
            <a:r>
              <a:rPr lang="it-IT" sz="2800" b="1" dirty="0" err="1">
                <a:solidFill>
                  <a:srgbClr val="FFFFFF"/>
                </a:solidFill>
              </a:rPr>
              <a:t>Guerin</a:t>
            </a:r>
            <a:r>
              <a:rPr lang="it-IT" sz="2800" b="1" dirty="0">
                <a:solidFill>
                  <a:srgbClr val="FFFFFF"/>
                </a:solidFill>
              </a:rPr>
              <a:t> 	51.2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Brian </a:t>
            </a:r>
            <a:r>
              <a:rPr lang="it-IT" sz="2800" b="1" dirty="0" err="1">
                <a:solidFill>
                  <a:srgbClr val="FFFFFF"/>
                </a:solidFill>
              </a:rPr>
              <a:t>Roach</a:t>
            </a:r>
            <a:r>
              <a:rPr lang="it-IT" sz="2800" b="1" dirty="0">
                <a:solidFill>
                  <a:srgbClr val="FFFFFF"/>
                </a:solidFill>
              </a:rPr>
              <a:t> 	</a:t>
            </a:r>
            <a:r>
              <a:rPr lang="it-IT" sz="2800" b="1" dirty="0" smtClean="0">
                <a:solidFill>
                  <a:srgbClr val="FFFFFF"/>
                </a:solidFill>
              </a:rPr>
              <a:t>	52.2</a:t>
            </a:r>
            <a:r>
              <a:rPr lang="it-IT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Larry Suter 	</a:t>
            </a:r>
            <a:r>
              <a:rPr lang="it-IT" sz="2800" b="1" dirty="0" smtClean="0">
                <a:solidFill>
                  <a:srgbClr val="FFFFFF"/>
                </a:solidFill>
              </a:rPr>
              <a:t>	81</a:t>
            </a:r>
            <a:r>
              <a:rPr lang="it-IT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Michael Mayo 	</a:t>
            </a:r>
            <a:r>
              <a:rPr lang="it-IT" sz="2800" b="1" dirty="0" smtClean="0">
                <a:solidFill>
                  <a:srgbClr val="FFFFFF"/>
                </a:solidFill>
              </a:rPr>
              <a:t>	81.7</a:t>
            </a:r>
            <a:r>
              <a:rPr lang="it-IT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Buzz </a:t>
            </a:r>
            <a:r>
              <a:rPr lang="it-IT" sz="2800" b="1" dirty="0" err="1">
                <a:solidFill>
                  <a:srgbClr val="FFFFFF"/>
                </a:solidFill>
              </a:rPr>
              <a:t>Graves</a:t>
            </a:r>
            <a:r>
              <a:rPr lang="it-IT" sz="2800" b="1" dirty="0">
                <a:solidFill>
                  <a:srgbClr val="FFFFFF"/>
                </a:solidFill>
              </a:rPr>
              <a:t> 	</a:t>
            </a:r>
            <a:r>
              <a:rPr lang="it-IT" sz="2800" b="1" dirty="0" smtClean="0">
                <a:solidFill>
                  <a:srgbClr val="FFFFFF"/>
                </a:solidFill>
              </a:rPr>
              <a:t>	136</a:t>
            </a:r>
            <a:r>
              <a:rPr lang="it-IT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de-DE" sz="2800" b="1" dirty="0" err="1">
                <a:solidFill>
                  <a:srgbClr val="FFFFFF"/>
                </a:solidFill>
              </a:rPr>
              <a:t>Ramy</a:t>
            </a:r>
            <a:r>
              <a:rPr lang="de-DE" sz="2800" b="1" dirty="0">
                <a:solidFill>
                  <a:srgbClr val="FFFFFF"/>
                </a:solidFill>
              </a:rPr>
              <a:t> </a:t>
            </a:r>
            <a:r>
              <a:rPr lang="de-DE" sz="2800" b="1" dirty="0" err="1">
                <a:solidFill>
                  <a:srgbClr val="FFFFFF"/>
                </a:solidFill>
              </a:rPr>
              <a:t>Yanetz</a:t>
            </a:r>
            <a:r>
              <a:rPr lang="de-DE" sz="2800" b="1" dirty="0">
                <a:solidFill>
                  <a:srgbClr val="FFFFFF"/>
                </a:solidFill>
              </a:rPr>
              <a:t> 	</a:t>
            </a:r>
            <a:r>
              <a:rPr lang="de-DE" sz="2800" b="1" dirty="0" smtClean="0">
                <a:solidFill>
                  <a:srgbClr val="FFFFFF"/>
                </a:solidFill>
              </a:rPr>
              <a:t>	355.7</a:t>
            </a:r>
            <a:r>
              <a:rPr lang="de-DE" sz="2800" b="1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02500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362200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Member Achievements and Milestones in 2017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Numbers</a:t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and Recognition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3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– FROM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BYRON 2017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524000"/>
            <a:ext cx="8534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				km	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kph</a:t>
            </a:r>
            <a:endParaRPr lang="en-US" sz="24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/24/16	Van Henson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32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</a:p>
          <a:p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2/23/17	</a:t>
            </a:r>
            <a:r>
              <a:rPr lang="de-DE" sz="2400" b="1" dirty="0" smtClean="0">
                <a:solidFill>
                  <a:srgbClr val="FFFFFF"/>
                </a:solidFill>
                <a:latin typeface="Arial"/>
                <a:cs typeface="Arial"/>
              </a:rPr>
              <a:t>Walter </a:t>
            </a:r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Friedrich	35	58	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11/21/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16	Brian 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Roach 	60	49	</a:t>
            </a:r>
          </a:p>
          <a:p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4/29/17	Ace Lewis 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106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	34	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6/10/17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Andrew 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Chant 	115	50	</a:t>
            </a:r>
          </a:p>
          <a:p>
            <a:r>
              <a:rPr lang="hu-HU" sz="2400" b="1" dirty="0">
                <a:solidFill>
                  <a:srgbClr val="FFFFFF"/>
                </a:solidFill>
                <a:latin typeface="Arial"/>
                <a:cs typeface="Arial"/>
              </a:rPr>
              <a:t>5/13/17	</a:t>
            </a:r>
            <a:r>
              <a:rPr lang="hu-HU" sz="2400" b="1" dirty="0" smtClean="0">
                <a:solidFill>
                  <a:srgbClr val="FFFFFF"/>
                </a:solidFill>
                <a:latin typeface="Arial"/>
                <a:cs typeface="Arial"/>
              </a:rPr>
              <a:t>Marton KunSzabo </a:t>
            </a:r>
            <a:r>
              <a:rPr lang="hu-HU" sz="2400" b="1" dirty="0">
                <a:solidFill>
                  <a:srgbClr val="FFFFFF"/>
                </a:solidFill>
                <a:latin typeface="Arial"/>
                <a:cs typeface="Arial"/>
              </a:rPr>
              <a:t>	129	49	</a:t>
            </a:r>
          </a:p>
          <a:p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4/20/17	</a:t>
            </a:r>
            <a:r>
              <a:rPr lang="de-DE" sz="2400" b="1" dirty="0" smtClean="0">
                <a:solidFill>
                  <a:srgbClr val="FFFFFF"/>
                </a:solidFill>
                <a:latin typeface="Arial"/>
                <a:cs typeface="Arial"/>
              </a:rPr>
              <a:t>Thomas </a:t>
            </a:r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Anklam 	131	47	</a:t>
            </a:r>
          </a:p>
          <a:p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5/13/17	Larry Suter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178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	61	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2/25/17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Buzz 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Graves 	342	75	</a:t>
            </a:r>
          </a:p>
          <a:p>
            <a:r>
              <a:rPr lang="da-DK" sz="2400" b="1" dirty="0">
                <a:solidFill>
                  <a:srgbClr val="FFFFFF"/>
                </a:solidFill>
                <a:latin typeface="Arial"/>
                <a:cs typeface="Arial"/>
              </a:rPr>
              <a:t>5/14/17	</a:t>
            </a:r>
            <a:r>
              <a:rPr lang="da-DK" sz="2400" b="1" dirty="0" smtClean="0">
                <a:solidFill>
                  <a:srgbClr val="FFFFFF"/>
                </a:solidFill>
                <a:latin typeface="Arial"/>
                <a:cs typeface="Arial"/>
              </a:rPr>
              <a:t>Shannon </a:t>
            </a:r>
            <a:r>
              <a:rPr lang="da-DK" sz="2400" b="1" dirty="0">
                <a:solidFill>
                  <a:srgbClr val="FFFFFF"/>
                </a:solidFill>
                <a:latin typeface="Arial"/>
                <a:cs typeface="Arial"/>
              </a:rPr>
              <a:t>Madsen 	358	75	</a:t>
            </a:r>
          </a:p>
          <a:p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6/11/17	</a:t>
            </a:r>
            <a:r>
              <a:rPr lang="de-DE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Ramy</a:t>
            </a:r>
            <a:r>
              <a:rPr lang="de-DE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400" b="1" dirty="0" err="1">
                <a:solidFill>
                  <a:srgbClr val="FFFFFF"/>
                </a:solidFill>
                <a:latin typeface="Arial"/>
                <a:cs typeface="Arial"/>
              </a:rPr>
              <a:t>Yanetz</a:t>
            </a:r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 	761	104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LONGEST DISTANCE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)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– ANYWHERE 2017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11" charset="-128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981200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5/18/17	Matthew </a:t>
            </a:r>
            <a:r>
              <a:rPr lang="en-US" sz="2800" b="1" dirty="0" err="1">
                <a:solidFill>
                  <a:srgbClr val="FFFFFF"/>
                </a:solidFill>
              </a:rPr>
              <a:t>Gast</a:t>
            </a:r>
            <a:r>
              <a:rPr lang="en-US" sz="2800" b="1" dirty="0">
                <a:solidFill>
                  <a:srgbClr val="FFFFFF"/>
                </a:solidFill>
              </a:rPr>
              <a:t> 	</a:t>
            </a:r>
            <a:r>
              <a:rPr lang="en-US" sz="2800" b="1" dirty="0" smtClean="0">
                <a:solidFill>
                  <a:srgbClr val="FFFFFF"/>
                </a:solidFill>
              </a:rPr>
              <a:t>	17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MEV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6/10/17	Andrew Chant 	</a:t>
            </a:r>
            <a:r>
              <a:rPr lang="en-US" sz="2800" b="1" dirty="0" smtClean="0">
                <a:solidFill>
                  <a:srgbClr val="FFFFFF"/>
                </a:solidFill>
              </a:rPr>
              <a:t>	115</a:t>
            </a:r>
            <a:r>
              <a:rPr lang="en-US" sz="2800" b="1" dirty="0">
                <a:solidFill>
                  <a:srgbClr val="FFFFFF"/>
                </a:solidFill>
              </a:rPr>
              <a:t>	C83	</a:t>
            </a:r>
          </a:p>
          <a:p>
            <a:r>
              <a:rPr lang="hu-HU" sz="2800" b="1" dirty="0">
                <a:solidFill>
                  <a:srgbClr val="FFFFFF"/>
                </a:solidFill>
              </a:rPr>
              <a:t>5/13/17	Marton </a:t>
            </a:r>
            <a:r>
              <a:rPr lang="hu-HU" sz="2800" b="1" dirty="0" smtClean="0">
                <a:solidFill>
                  <a:srgbClr val="FFFFFF"/>
                </a:solidFill>
              </a:rPr>
              <a:t>KunSzabo </a:t>
            </a:r>
            <a:r>
              <a:rPr lang="hu-HU" sz="2800" b="1" dirty="0">
                <a:solidFill>
                  <a:srgbClr val="FFFFFF"/>
                </a:solidFill>
              </a:rPr>
              <a:t>	129	C83	</a:t>
            </a:r>
          </a:p>
          <a:p>
            <a:r>
              <a:rPr lang="nb-NO" sz="2800" b="1" dirty="0">
                <a:solidFill>
                  <a:srgbClr val="FFFFFF"/>
                </a:solidFill>
              </a:rPr>
              <a:t>5/28/17	Brent </a:t>
            </a:r>
            <a:r>
              <a:rPr lang="nb-NO" sz="2800" b="1" dirty="0" smtClean="0">
                <a:solidFill>
                  <a:srgbClr val="FFFFFF"/>
                </a:solidFill>
              </a:rPr>
              <a:t>Davidson	 </a:t>
            </a:r>
            <a:r>
              <a:rPr lang="nb-NO" sz="2800" b="1" dirty="0">
                <a:solidFill>
                  <a:srgbClr val="FFFFFF"/>
                </a:solidFill>
              </a:rPr>
              <a:t>	137	ASI	</a:t>
            </a:r>
            <a:r>
              <a:rPr lang="nb-NO" sz="2800" b="1" dirty="0" smtClean="0">
                <a:solidFill>
                  <a:srgbClr val="FFFFFF"/>
                </a:solidFill>
              </a:rPr>
              <a:t> </a:t>
            </a:r>
            <a:r>
              <a:rPr lang="nb-NO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7/7/17	</a:t>
            </a:r>
            <a:r>
              <a:rPr lang="de-DE" sz="2800" b="1" dirty="0" smtClean="0">
                <a:solidFill>
                  <a:srgbClr val="FFFFFF"/>
                </a:solidFill>
              </a:rPr>
              <a:t>Thomas </a:t>
            </a:r>
            <a:r>
              <a:rPr lang="de-DE" sz="2800" b="1" dirty="0">
                <a:solidFill>
                  <a:srgbClr val="FFFFFF"/>
                </a:solidFill>
              </a:rPr>
              <a:t>Anklam 	</a:t>
            </a:r>
            <a:r>
              <a:rPr lang="de-DE" sz="2800" b="1" dirty="0" smtClean="0">
                <a:solidFill>
                  <a:srgbClr val="FFFFFF"/>
                </a:solidFill>
              </a:rPr>
              <a:t>140</a:t>
            </a:r>
            <a:r>
              <a:rPr lang="de-DE" sz="2800" b="1" dirty="0">
                <a:solidFill>
                  <a:srgbClr val="FFFFFF"/>
                </a:solidFill>
              </a:rPr>
              <a:t>	ASI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9/3/17	</a:t>
            </a:r>
            <a:r>
              <a:rPr lang="en-US" sz="2800" b="1" dirty="0" smtClean="0">
                <a:solidFill>
                  <a:srgbClr val="FFFFFF"/>
                </a:solidFill>
              </a:rPr>
              <a:t>Ace </a:t>
            </a:r>
            <a:r>
              <a:rPr lang="en-US" sz="2800" b="1" dirty="0">
                <a:solidFill>
                  <a:srgbClr val="FFFFFF"/>
                </a:solidFill>
              </a:rPr>
              <a:t>Lewis 	</a:t>
            </a:r>
            <a:r>
              <a:rPr lang="en-US" sz="2800" b="1" dirty="0" smtClean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189</a:t>
            </a:r>
            <a:r>
              <a:rPr lang="en-US" sz="2800" b="1" dirty="0">
                <a:solidFill>
                  <a:srgbClr val="FFFFFF"/>
                </a:solidFill>
              </a:rPr>
              <a:t>	ASI	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9</a:t>
            </a:r>
            <a:r>
              <a:rPr lang="en-US" sz="2800" b="1" dirty="0">
                <a:solidFill>
                  <a:srgbClr val="FFFFFF"/>
                </a:solidFill>
              </a:rPr>
              <a:t>/3/</a:t>
            </a:r>
            <a:r>
              <a:rPr lang="en-US" sz="2800" b="1" dirty="0" smtClean="0">
                <a:solidFill>
                  <a:srgbClr val="FFFFFF"/>
                </a:solidFill>
              </a:rPr>
              <a:t>17	William </a:t>
            </a:r>
            <a:r>
              <a:rPr lang="en-US" sz="2800" b="1" dirty="0">
                <a:solidFill>
                  <a:srgbClr val="FFFFFF"/>
                </a:solidFill>
              </a:rPr>
              <a:t>Snow 	</a:t>
            </a:r>
            <a:r>
              <a:rPr lang="en-US" sz="2800" b="1" dirty="0" smtClean="0">
                <a:solidFill>
                  <a:srgbClr val="FFFFFF"/>
                </a:solidFill>
              </a:rPr>
              <a:t>	243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TRK</a:t>
            </a:r>
            <a:r>
              <a:rPr lang="en-US" sz="2800" b="1" dirty="0">
                <a:solidFill>
                  <a:srgbClr val="FFFFFF"/>
                </a:solidFill>
              </a:rPr>
              <a:t>	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5/4/</a:t>
            </a:r>
            <a:r>
              <a:rPr lang="en-US" sz="2800" b="1" dirty="0" smtClean="0">
                <a:solidFill>
                  <a:srgbClr val="FFFFFF"/>
                </a:solidFill>
              </a:rPr>
              <a:t>17	Dan </a:t>
            </a:r>
            <a:r>
              <a:rPr lang="en-US" sz="2800" b="1" dirty="0">
                <a:solidFill>
                  <a:srgbClr val="FFFFFF"/>
                </a:solidFill>
              </a:rPr>
              <a:t>Colton	</a:t>
            </a:r>
            <a:r>
              <a:rPr lang="en-US" sz="2800" b="1" dirty="0" smtClean="0">
                <a:solidFill>
                  <a:srgbClr val="FFFFFF"/>
                </a:solidFill>
              </a:rPr>
              <a:t>	260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Hollister</a:t>
            </a:r>
            <a:r>
              <a:rPr lang="en-US" sz="2800" b="1" dirty="0">
                <a:solidFill>
                  <a:srgbClr val="FFFFFF"/>
                </a:solidFill>
              </a:rPr>
              <a:t>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LONGEST DISTANCE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)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– ANYWHERE 2017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11" charset="-128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752600"/>
            <a:ext cx="84582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7/30/17	Brian Roach 	</a:t>
            </a:r>
            <a:r>
              <a:rPr lang="en-US" sz="2800" b="1" dirty="0" smtClean="0">
                <a:solidFill>
                  <a:srgbClr val="FFFFFF"/>
                </a:solidFill>
              </a:rPr>
              <a:t>	294</a:t>
            </a:r>
            <a:r>
              <a:rPr lang="en-US" sz="2800" b="1" dirty="0">
                <a:solidFill>
                  <a:srgbClr val="FFFFFF"/>
                </a:solidFill>
              </a:rPr>
              <a:t>	ASI	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6/21/17	Van </a:t>
            </a:r>
            <a:r>
              <a:rPr lang="en-US" sz="2800" b="1" dirty="0" smtClean="0">
                <a:solidFill>
                  <a:srgbClr val="FFFFFF"/>
                </a:solidFill>
              </a:rPr>
              <a:t>Henson	</a:t>
            </a:r>
            <a:r>
              <a:rPr lang="en-US" sz="2800" b="1" dirty="0">
                <a:solidFill>
                  <a:srgbClr val="FFFFFF"/>
                </a:solidFill>
              </a:rPr>
              <a:t>	359	</a:t>
            </a:r>
            <a:r>
              <a:rPr lang="en-US" sz="2800" b="1" dirty="0" smtClean="0">
                <a:solidFill>
                  <a:srgbClr val="FFFFFF"/>
                </a:solidFill>
              </a:rPr>
              <a:t>Bishop</a:t>
            </a:r>
            <a:endParaRPr lang="en-US" sz="2800" b="1" dirty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6/20/17	Walter Friedrich	</a:t>
            </a:r>
            <a:r>
              <a:rPr lang="en-US" sz="2800" b="1" dirty="0" smtClean="0">
                <a:solidFill>
                  <a:srgbClr val="FFFFFF"/>
                </a:solidFill>
              </a:rPr>
              <a:t>	378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TRK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5/29/17	Marianne </a:t>
            </a:r>
            <a:r>
              <a:rPr lang="it-IT" sz="2800" b="1" dirty="0" err="1">
                <a:solidFill>
                  <a:srgbClr val="FFFFFF"/>
                </a:solidFill>
              </a:rPr>
              <a:t>Guerin</a:t>
            </a:r>
            <a:r>
              <a:rPr lang="it-IT" sz="2800" b="1" dirty="0">
                <a:solidFill>
                  <a:srgbClr val="FFFFFF"/>
                </a:solidFill>
              </a:rPr>
              <a:t>	381	</a:t>
            </a:r>
            <a:r>
              <a:rPr lang="it-IT" sz="2800" b="1" dirty="0" smtClean="0">
                <a:solidFill>
                  <a:srgbClr val="FFFFFF"/>
                </a:solidFill>
              </a:rPr>
              <a:t>ASI</a:t>
            </a:r>
            <a:endParaRPr lang="it-IT" sz="2800" b="1" dirty="0">
              <a:solidFill>
                <a:srgbClr val="FFFFFF"/>
              </a:solidFill>
            </a:endParaRPr>
          </a:p>
          <a:p>
            <a:r>
              <a:rPr lang="es-ES_tradnl" sz="2800" b="1" dirty="0">
                <a:solidFill>
                  <a:srgbClr val="FFFFFF"/>
                </a:solidFill>
              </a:rPr>
              <a:t>7/28/17	Michael Mayo 	</a:t>
            </a:r>
            <a:r>
              <a:rPr lang="es-ES_tradnl" sz="2800" b="1" dirty="0" smtClean="0">
                <a:solidFill>
                  <a:srgbClr val="FFFFFF"/>
                </a:solidFill>
              </a:rPr>
              <a:t>	457</a:t>
            </a:r>
            <a:r>
              <a:rPr lang="es-ES_tradnl" sz="2800" b="1" dirty="0">
                <a:solidFill>
                  <a:srgbClr val="FFFFFF"/>
                </a:solidFill>
              </a:rPr>
              <a:t>	</a:t>
            </a:r>
            <a:r>
              <a:rPr lang="es-ES_tradnl" sz="2800" b="1" dirty="0" smtClean="0">
                <a:solidFill>
                  <a:srgbClr val="FFFFFF"/>
                </a:solidFill>
              </a:rPr>
              <a:t>TRK</a:t>
            </a:r>
            <a:r>
              <a:rPr lang="es-ES_tradnl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6/25/17	Larry Suter	</a:t>
            </a:r>
            <a:r>
              <a:rPr lang="en-US" sz="2800" b="1" dirty="0" smtClean="0">
                <a:solidFill>
                  <a:srgbClr val="FFFFFF"/>
                </a:solidFill>
              </a:rPr>
              <a:t>	554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Bishop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mr-IN" sz="2800" b="1" dirty="0">
                <a:solidFill>
                  <a:srgbClr val="FFFFFF"/>
                </a:solidFill>
              </a:rPr>
              <a:t>7/22/17	Buzz Graves 	</a:t>
            </a:r>
            <a:r>
              <a:rPr lang="en-US" sz="2800" b="1" dirty="0" smtClean="0">
                <a:solidFill>
                  <a:srgbClr val="FFFFFF"/>
                </a:solidFill>
              </a:rPr>
              <a:t>	</a:t>
            </a:r>
            <a:r>
              <a:rPr lang="mr-IN" sz="2800" b="1" dirty="0" smtClean="0">
                <a:solidFill>
                  <a:srgbClr val="FFFFFF"/>
                </a:solidFill>
              </a:rPr>
              <a:t>643</a:t>
            </a:r>
            <a:r>
              <a:rPr lang="mr-IN" sz="2800" b="1" dirty="0">
                <a:solidFill>
                  <a:srgbClr val="FFFFFF"/>
                </a:solidFill>
              </a:rPr>
              <a:t>	</a:t>
            </a:r>
            <a:r>
              <a:rPr lang="mr-IN" sz="2800" b="1" dirty="0" smtClean="0">
                <a:solidFill>
                  <a:srgbClr val="FFFFFF"/>
                </a:solidFill>
              </a:rPr>
              <a:t>TRK</a:t>
            </a:r>
            <a:r>
              <a:rPr lang="mr-IN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da-DK" sz="2800" b="1" dirty="0">
                <a:solidFill>
                  <a:srgbClr val="FFFFFF"/>
                </a:solidFill>
              </a:rPr>
              <a:t>6/25/17	Shannon Madsen 	659	</a:t>
            </a:r>
            <a:r>
              <a:rPr lang="da-DK" sz="2800" b="1" dirty="0" smtClean="0">
                <a:solidFill>
                  <a:srgbClr val="FFFFFF"/>
                </a:solidFill>
              </a:rPr>
              <a:t>TRK</a:t>
            </a:r>
            <a:r>
              <a:rPr lang="da-DK" sz="2800" b="1" dirty="0">
                <a:solidFill>
                  <a:srgbClr val="FFFFFF"/>
                </a:solidFill>
              </a:rPr>
              <a:t>	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7/14/17	</a:t>
            </a:r>
            <a:r>
              <a:rPr lang="de-DE" sz="2800" b="1" dirty="0" err="1">
                <a:solidFill>
                  <a:srgbClr val="FFFFFF"/>
                </a:solidFill>
              </a:rPr>
              <a:t>Ramy</a:t>
            </a:r>
            <a:r>
              <a:rPr lang="de-DE" sz="2800" b="1" dirty="0">
                <a:solidFill>
                  <a:srgbClr val="FFFFFF"/>
                </a:solidFill>
              </a:rPr>
              <a:t> </a:t>
            </a:r>
            <a:r>
              <a:rPr lang="de-DE" sz="2800" b="1" dirty="0" err="1">
                <a:solidFill>
                  <a:srgbClr val="FFFFFF"/>
                </a:solidFill>
              </a:rPr>
              <a:t>Yanetz</a:t>
            </a:r>
            <a:r>
              <a:rPr lang="de-DE" sz="2800" b="1" dirty="0">
                <a:solidFill>
                  <a:srgbClr val="FFFFFF"/>
                </a:solidFill>
              </a:rPr>
              <a:t> 	</a:t>
            </a:r>
            <a:r>
              <a:rPr lang="de-DE" sz="2800" b="1" dirty="0" smtClean="0">
                <a:solidFill>
                  <a:srgbClr val="FFFFFF"/>
                </a:solidFill>
              </a:rPr>
              <a:t>	1104</a:t>
            </a:r>
            <a:r>
              <a:rPr lang="de-DE" sz="2800" b="1" dirty="0">
                <a:solidFill>
                  <a:srgbClr val="FFFFFF"/>
                </a:solidFill>
              </a:rPr>
              <a:t>	</a:t>
            </a:r>
            <a:r>
              <a:rPr lang="de-DE" sz="2800" b="1" dirty="0" err="1">
                <a:solidFill>
                  <a:srgbClr val="FFFFFF"/>
                </a:solidFill>
              </a:rPr>
              <a:t>Tonopah</a:t>
            </a:r>
            <a:r>
              <a:rPr lang="de-DE" sz="2800" b="1" dirty="0">
                <a:solidFill>
                  <a:srgbClr val="FFFFFF"/>
                </a:solidFill>
              </a:rPr>
              <a:t>	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635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LONGEST DISTANCE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)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– IN A CLUB SHIP 2017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11" charset="-128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76400"/>
            <a:ext cx="84582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                                                     km</a:t>
            </a:r>
          </a:p>
          <a:p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/13/16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Van 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Henson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	C83	G103	</a:t>
            </a:r>
          </a:p>
          <a:p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7/11/17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Larry Suter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	80	TRK	G103	</a:t>
            </a:r>
          </a:p>
          <a:p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6/30/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Brian </a:t>
            </a:r>
            <a:r>
              <a:rPr lang="mr-IN" sz="2400" b="1" dirty="0">
                <a:solidFill>
                  <a:srgbClr val="FFFFFF"/>
                </a:solidFill>
                <a:latin typeface="Arial"/>
                <a:cs typeface="Arial"/>
              </a:rPr>
              <a:t>Roach 	103	TRK	G103	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6/10/17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Andrew 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Chant 	115	C83	G103	</a:t>
            </a:r>
          </a:p>
          <a:p>
            <a:r>
              <a:rPr lang="nl-NL" sz="2400" b="1" dirty="0">
                <a:solidFill>
                  <a:srgbClr val="FFFFFF"/>
                </a:solidFill>
                <a:latin typeface="Arial"/>
                <a:cs typeface="Arial"/>
              </a:rPr>
              <a:t>5/27/17	Dan </a:t>
            </a:r>
            <a:r>
              <a:rPr lang="nl-NL" sz="2400" b="1" dirty="0" err="1">
                <a:solidFill>
                  <a:srgbClr val="FFFFFF"/>
                </a:solidFill>
                <a:latin typeface="Arial"/>
                <a:cs typeface="Arial"/>
              </a:rPr>
              <a:t>Colton</a:t>
            </a:r>
            <a:r>
              <a:rPr lang="nl-NL"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nl-NL" sz="2400" b="1" dirty="0" smtClean="0">
                <a:solidFill>
                  <a:srgbClr val="FFFFFF"/>
                </a:solidFill>
                <a:latin typeface="Arial"/>
                <a:cs typeface="Arial"/>
              </a:rPr>
              <a:t>	118</a:t>
            </a:r>
            <a:r>
              <a:rPr lang="nl-NL"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nl-NL" sz="2400" b="1" dirty="0" smtClean="0">
                <a:solidFill>
                  <a:srgbClr val="FFFFFF"/>
                </a:solidFill>
                <a:latin typeface="Arial"/>
                <a:cs typeface="Arial"/>
              </a:rPr>
              <a:t>Pan</a:t>
            </a:r>
            <a:r>
              <a:rPr lang="nl-NL" sz="2400" b="1" dirty="0">
                <a:solidFill>
                  <a:srgbClr val="FFFFFF"/>
                </a:solidFill>
                <a:latin typeface="Arial"/>
                <a:cs typeface="Arial"/>
              </a:rPr>
              <a:t>	G103	</a:t>
            </a:r>
          </a:p>
          <a:p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6/19/17	Walter Friedrich	120	TRK	G103	</a:t>
            </a:r>
          </a:p>
          <a:p>
            <a:r>
              <a:rPr lang="nb-NO" sz="2400" b="1" dirty="0">
                <a:solidFill>
                  <a:srgbClr val="FFFFFF"/>
                </a:solidFill>
                <a:latin typeface="Arial"/>
                <a:cs typeface="Arial"/>
              </a:rPr>
              <a:t>8/10/17	Brent Davidson 	125	TRK	SS	</a:t>
            </a:r>
          </a:p>
          <a:p>
            <a:r>
              <a:rPr lang="de-DE" sz="2400" b="1" dirty="0">
                <a:solidFill>
                  <a:srgbClr val="FFFFFF"/>
                </a:solidFill>
                <a:latin typeface="Arial"/>
                <a:cs typeface="Arial"/>
              </a:rPr>
              <a:t>4/20/17	Thomas Anklam 	131	C83	G103	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6/14/17	Ace Lewis 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165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	ASI	SS	</a:t>
            </a:r>
          </a:p>
          <a:p>
            <a:r>
              <a:rPr lang="hu-HU" sz="2400" b="1" dirty="0">
                <a:solidFill>
                  <a:srgbClr val="FFFFFF"/>
                </a:solidFill>
                <a:latin typeface="Arial"/>
                <a:cs typeface="Arial"/>
              </a:rPr>
              <a:t>6/25/17	Marton </a:t>
            </a:r>
            <a:r>
              <a:rPr lang="hu-HU" sz="2400" b="1" dirty="0" smtClean="0">
                <a:solidFill>
                  <a:srgbClr val="FFFFFF"/>
                </a:solidFill>
                <a:latin typeface="Arial"/>
                <a:cs typeface="Arial"/>
              </a:rPr>
              <a:t>KunSzabo </a:t>
            </a:r>
            <a:r>
              <a:rPr lang="hu-HU" sz="2400" b="1" dirty="0">
                <a:solidFill>
                  <a:srgbClr val="FFFFFF"/>
                </a:solidFill>
                <a:latin typeface="Arial"/>
                <a:cs typeface="Arial"/>
              </a:rPr>
              <a:t>	205	TRK	SS	</a:t>
            </a:r>
          </a:p>
        </p:txBody>
      </p:sp>
    </p:spTree>
    <p:extLst>
      <p:ext uri="{BB962C8B-B14F-4D97-AF65-F5344CB8AC3E}">
        <p14:creationId xmlns:p14="http://schemas.microsoft.com/office/powerpoint/2010/main" val="749674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4582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AVERAGE X-C SPEED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ANYWHERE (OLC Flight &gt;100km)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752600"/>
            <a:ext cx="6705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				</a:t>
            </a:r>
            <a:r>
              <a:rPr lang="en-US" sz="2800" b="1" dirty="0" err="1" smtClean="0">
                <a:solidFill>
                  <a:srgbClr val="FFFFFF"/>
                </a:solidFill>
              </a:rPr>
              <a:t>kph</a:t>
            </a:r>
            <a:r>
              <a:rPr lang="en-US" sz="2800" b="1" dirty="0" smtClean="0">
                <a:solidFill>
                  <a:srgbClr val="FFFFFF"/>
                </a:solidFill>
              </a:rPr>
              <a:t>	km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Andrew </a:t>
            </a:r>
            <a:r>
              <a:rPr lang="en-US" sz="2800" b="1" dirty="0">
                <a:solidFill>
                  <a:srgbClr val="FFFFFF"/>
                </a:solidFill>
              </a:rPr>
              <a:t>Chant 	</a:t>
            </a:r>
            <a:r>
              <a:rPr lang="en-US" sz="2800" b="1" dirty="0" smtClean="0">
                <a:solidFill>
                  <a:srgbClr val="FFFFFF"/>
                </a:solidFill>
              </a:rPr>
              <a:t>	51</a:t>
            </a:r>
            <a:r>
              <a:rPr lang="en-US" sz="2800" b="1" dirty="0">
                <a:solidFill>
                  <a:srgbClr val="FFFFFF"/>
                </a:solidFill>
              </a:rPr>
              <a:t>	115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Thomas </a:t>
            </a:r>
            <a:r>
              <a:rPr lang="en-US" sz="2800" b="1" dirty="0" err="1">
                <a:solidFill>
                  <a:srgbClr val="FFFFFF"/>
                </a:solidFill>
              </a:rPr>
              <a:t>Anklam</a:t>
            </a:r>
            <a:r>
              <a:rPr lang="en-US" sz="2800" b="1" dirty="0">
                <a:solidFill>
                  <a:srgbClr val="FFFFFF"/>
                </a:solidFill>
              </a:rPr>
              <a:t> 	51	128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Ace Lewis 	</a:t>
            </a:r>
            <a:r>
              <a:rPr lang="en-US" sz="2800" b="1" dirty="0" smtClean="0">
                <a:solidFill>
                  <a:srgbClr val="FFFFFF"/>
                </a:solidFill>
              </a:rPr>
              <a:t>	55</a:t>
            </a:r>
            <a:r>
              <a:rPr lang="en-US" sz="2800" b="1" dirty="0">
                <a:solidFill>
                  <a:srgbClr val="FFFFFF"/>
                </a:solidFill>
              </a:rPr>
              <a:t>	165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Brent Davidson 	</a:t>
            </a:r>
            <a:r>
              <a:rPr lang="en-US" sz="2800" b="1" dirty="0" smtClean="0">
                <a:solidFill>
                  <a:srgbClr val="FFFFFF"/>
                </a:solidFill>
              </a:rPr>
              <a:t>	66</a:t>
            </a:r>
            <a:r>
              <a:rPr lang="en-US" sz="2800" b="1" dirty="0">
                <a:solidFill>
                  <a:srgbClr val="FFFFFF"/>
                </a:solidFill>
              </a:rPr>
              <a:t>	136	</a:t>
            </a:r>
          </a:p>
          <a:p>
            <a:r>
              <a:rPr lang="en-US" sz="2800" b="1" dirty="0" err="1">
                <a:solidFill>
                  <a:srgbClr val="FFFFFF"/>
                </a:solidFill>
              </a:rPr>
              <a:t>Marton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KunSzabo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	75	181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William Snow 	</a:t>
            </a:r>
            <a:r>
              <a:rPr lang="en-US" sz="2800" b="1" dirty="0" smtClean="0">
                <a:solidFill>
                  <a:srgbClr val="FFFFFF"/>
                </a:solidFill>
              </a:rPr>
              <a:t>	86</a:t>
            </a:r>
            <a:r>
              <a:rPr lang="en-US" sz="2800" b="1" dirty="0">
                <a:solidFill>
                  <a:srgbClr val="FFFFFF"/>
                </a:solidFill>
              </a:rPr>
              <a:t>	242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Brian Roach 	</a:t>
            </a:r>
            <a:r>
              <a:rPr lang="en-US" sz="2800" b="1" dirty="0" smtClean="0">
                <a:solidFill>
                  <a:srgbClr val="FFFFFF"/>
                </a:solidFill>
              </a:rPr>
              <a:t>	90</a:t>
            </a:r>
            <a:r>
              <a:rPr lang="en-US" sz="2800" b="1" dirty="0">
                <a:solidFill>
                  <a:srgbClr val="FFFFFF"/>
                </a:solidFill>
              </a:rPr>
              <a:t>	265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4582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AVERAGE X-C SPEED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ANYWHERE (OLC Flight &gt;100km)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524000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rgbClr val="FFFFFF"/>
                </a:solidFill>
              </a:rPr>
              <a:t>				</a:t>
            </a:r>
            <a:r>
              <a:rPr lang="nl-NL" sz="2800" b="1" dirty="0" err="1" smtClean="0">
                <a:solidFill>
                  <a:srgbClr val="FFFFFF"/>
                </a:solidFill>
              </a:rPr>
              <a:t>kph</a:t>
            </a:r>
            <a:r>
              <a:rPr lang="nl-NL" sz="2800" b="1" dirty="0" smtClean="0">
                <a:solidFill>
                  <a:srgbClr val="FFFFFF"/>
                </a:solidFill>
              </a:rPr>
              <a:t>	km	     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Marianne Guerin	100	</a:t>
            </a:r>
            <a:r>
              <a:rPr lang="en-US" sz="2800" b="1" dirty="0" smtClean="0">
                <a:solidFill>
                  <a:srgbClr val="FFFFFF"/>
                </a:solidFill>
              </a:rPr>
              <a:t>259</a:t>
            </a:r>
          </a:p>
          <a:p>
            <a:r>
              <a:rPr lang="nl-NL" sz="2800" b="1" dirty="0" smtClean="0">
                <a:solidFill>
                  <a:srgbClr val="FFFFFF"/>
                </a:solidFill>
              </a:rPr>
              <a:t>Van </a:t>
            </a:r>
            <a:r>
              <a:rPr lang="nl-NL" sz="2800" b="1" dirty="0" err="1">
                <a:solidFill>
                  <a:srgbClr val="FFFFFF"/>
                </a:solidFill>
              </a:rPr>
              <a:t>Henson</a:t>
            </a:r>
            <a:r>
              <a:rPr lang="nl-NL" sz="2800" b="1" dirty="0">
                <a:solidFill>
                  <a:srgbClr val="FFFFFF"/>
                </a:solidFill>
              </a:rPr>
              <a:t>	</a:t>
            </a:r>
            <a:r>
              <a:rPr lang="nl-NL" sz="2800" b="1" dirty="0" smtClean="0">
                <a:solidFill>
                  <a:srgbClr val="FFFFFF"/>
                </a:solidFill>
              </a:rPr>
              <a:t>	105</a:t>
            </a:r>
            <a:r>
              <a:rPr lang="nl-NL" sz="2800" b="1" dirty="0">
                <a:solidFill>
                  <a:srgbClr val="FFFFFF"/>
                </a:solidFill>
              </a:rPr>
              <a:t>	359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Dan Colton	</a:t>
            </a:r>
            <a:r>
              <a:rPr lang="en-US" sz="2800" b="1" dirty="0" smtClean="0">
                <a:solidFill>
                  <a:srgbClr val="FFFFFF"/>
                </a:solidFill>
              </a:rPr>
              <a:t>	106</a:t>
            </a:r>
            <a:r>
              <a:rPr lang="en-US" sz="2800" b="1" dirty="0">
                <a:solidFill>
                  <a:srgbClr val="FFFFFF"/>
                </a:solidFill>
              </a:rPr>
              <a:t>	247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Walter Friedrich	</a:t>
            </a:r>
            <a:r>
              <a:rPr lang="en-US" sz="2800" b="1" dirty="0" smtClean="0">
                <a:solidFill>
                  <a:srgbClr val="FFFFFF"/>
                </a:solidFill>
              </a:rPr>
              <a:t>	106</a:t>
            </a:r>
            <a:r>
              <a:rPr lang="en-US" sz="2800" b="1" dirty="0">
                <a:solidFill>
                  <a:srgbClr val="FFFFFF"/>
                </a:solidFill>
              </a:rPr>
              <a:t>	189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Larry Suter	</a:t>
            </a:r>
            <a:r>
              <a:rPr lang="en-US" sz="2800" b="1" dirty="0" smtClean="0">
                <a:solidFill>
                  <a:srgbClr val="FFFFFF"/>
                </a:solidFill>
              </a:rPr>
              <a:t>	112</a:t>
            </a:r>
            <a:r>
              <a:rPr lang="en-US" sz="2800" b="1" dirty="0">
                <a:solidFill>
                  <a:srgbClr val="FFFFFF"/>
                </a:solidFill>
              </a:rPr>
              <a:t>	469	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Shannon Madsen 	116	658	</a:t>
            </a:r>
          </a:p>
          <a:p>
            <a:r>
              <a:rPr lang="it-IT" sz="2800" b="1" dirty="0">
                <a:solidFill>
                  <a:srgbClr val="FFFFFF"/>
                </a:solidFill>
              </a:rPr>
              <a:t>Buzz </a:t>
            </a:r>
            <a:r>
              <a:rPr lang="it-IT" sz="2800" b="1" dirty="0" err="1">
                <a:solidFill>
                  <a:srgbClr val="FFFFFF"/>
                </a:solidFill>
              </a:rPr>
              <a:t>Graves</a:t>
            </a:r>
            <a:r>
              <a:rPr lang="it-IT" sz="2800" b="1" dirty="0">
                <a:solidFill>
                  <a:srgbClr val="FFFFFF"/>
                </a:solidFill>
              </a:rPr>
              <a:t> 	</a:t>
            </a:r>
            <a:r>
              <a:rPr lang="it-IT" sz="2800" b="1" dirty="0" smtClean="0">
                <a:solidFill>
                  <a:srgbClr val="FFFFFF"/>
                </a:solidFill>
              </a:rPr>
              <a:t>	126</a:t>
            </a:r>
            <a:r>
              <a:rPr lang="it-IT" sz="2800" b="1" dirty="0">
                <a:solidFill>
                  <a:srgbClr val="FFFFFF"/>
                </a:solidFill>
              </a:rPr>
              <a:t>	583	</a:t>
            </a:r>
          </a:p>
          <a:p>
            <a:r>
              <a:rPr lang="de-DE" sz="2800" b="1" dirty="0" err="1">
                <a:solidFill>
                  <a:srgbClr val="FFFFFF"/>
                </a:solidFill>
              </a:rPr>
              <a:t>Ramy</a:t>
            </a:r>
            <a:r>
              <a:rPr lang="de-DE" sz="2800" b="1" dirty="0">
                <a:solidFill>
                  <a:srgbClr val="FFFFFF"/>
                </a:solidFill>
              </a:rPr>
              <a:t> </a:t>
            </a:r>
            <a:r>
              <a:rPr lang="de-DE" sz="2800" b="1" dirty="0" err="1">
                <a:solidFill>
                  <a:srgbClr val="FFFFFF"/>
                </a:solidFill>
              </a:rPr>
              <a:t>Yanetz</a:t>
            </a:r>
            <a:r>
              <a:rPr lang="de-DE" sz="2800" b="1" dirty="0">
                <a:solidFill>
                  <a:srgbClr val="FFFFFF"/>
                </a:solidFill>
              </a:rPr>
              <a:t> 	</a:t>
            </a:r>
            <a:r>
              <a:rPr lang="de-DE" sz="2800" b="1" dirty="0" smtClean="0">
                <a:solidFill>
                  <a:srgbClr val="FFFFFF"/>
                </a:solidFill>
              </a:rPr>
              <a:t>	139</a:t>
            </a:r>
            <a:r>
              <a:rPr lang="de-DE" sz="2800" b="1" dirty="0">
                <a:solidFill>
                  <a:srgbClr val="FFFFFF"/>
                </a:solidFill>
              </a:rPr>
              <a:t>	1104	</a:t>
            </a:r>
          </a:p>
          <a:p>
            <a:r>
              <a:rPr lang="es-ES_tradnl" sz="2800" b="1" dirty="0">
                <a:solidFill>
                  <a:srgbClr val="FFFFFF"/>
                </a:solidFill>
              </a:rPr>
              <a:t>Michael Mayo 	</a:t>
            </a:r>
            <a:r>
              <a:rPr lang="es-ES_tradnl" sz="2800" b="1" dirty="0" smtClean="0">
                <a:solidFill>
                  <a:srgbClr val="FFFFFF"/>
                </a:solidFill>
              </a:rPr>
              <a:t>	140</a:t>
            </a:r>
            <a:r>
              <a:rPr lang="es-ES_tradnl" sz="2800" b="1" dirty="0">
                <a:solidFill>
                  <a:srgbClr val="FFFFFF"/>
                </a:solidFill>
              </a:rPr>
              <a:t>	457	</a:t>
            </a:r>
          </a:p>
        </p:txBody>
      </p:sp>
    </p:spTree>
    <p:extLst>
      <p:ext uri="{BB962C8B-B14F-4D97-AF65-F5344CB8AC3E}">
        <p14:creationId xmlns:p14="http://schemas.microsoft.com/office/powerpoint/2010/main" val="1751684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362200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Member Achievements and Milestones in 2015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Numbers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and Recognition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yronSunset 25Jan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3"/>
            <a:ext cx="9144000" cy="6858894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83474" y="381000"/>
            <a:ext cx="8048625" cy="6096000"/>
          </a:xfrm>
          <a:prstGeom prst="rect">
            <a:avLst/>
          </a:prstGeom>
          <a:solidFill>
            <a:schemeClr val="bg1">
              <a:alpha val="39999"/>
            </a:schemeClr>
          </a:solidFill>
          <a:ln w="889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8100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DISTANCE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Marianne Guerin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381 km</a:t>
            </a:r>
          </a:p>
          <a:p>
            <a:pPr algn="ctr"/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Air Sailing, NV        May 29, 2017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60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5" name="Picture 4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246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2469" name="WordArt 5"/>
          <p:cNvSpPr>
            <a:spLocks noChangeArrowheads="1" noChangeShapeType="1" noTextEdit="1"/>
          </p:cNvSpPr>
          <p:nvPr/>
        </p:nvSpPr>
        <p:spPr bwMode="auto">
          <a:xfrm>
            <a:off x="790575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97609" y="38100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DISTANCE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ADVANCED 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Ramy</a:t>
            </a:r>
            <a:r>
              <a:rPr lang="en-US" sz="36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Yanetz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1104 km</a:t>
            </a:r>
          </a:p>
          <a:p>
            <a:pPr algn="ctr"/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Tonopah, Utah      July 14, 2017</a:t>
            </a:r>
            <a:endParaRPr lang="en-US" sz="2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7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yronSunset 25Jan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3"/>
            <a:ext cx="9144000" cy="6858894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83474" y="381000"/>
            <a:ext cx="8048625" cy="6096000"/>
          </a:xfrm>
          <a:prstGeom prst="rect">
            <a:avLst/>
          </a:prstGeom>
          <a:solidFill>
            <a:schemeClr val="bg1">
              <a:alpha val="39999"/>
            </a:schemeClr>
          </a:solidFill>
          <a:ln w="889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58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758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8862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SPEED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A FLIGHT 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 100KM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Walter Friedrich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106 </a:t>
            </a:r>
            <a:r>
              <a:rPr lang="en-US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kph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over 189 km</a:t>
            </a:r>
          </a:p>
          <a:p>
            <a:pPr algn="ctr"/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Truckee-</a:t>
            </a: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ahoe, CA       July 23, 2017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7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 in 2017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2000" y="914400"/>
            <a:ext cx="5029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Brian </a:t>
            </a:r>
            <a:r>
              <a:rPr lang="en-US" b="1" dirty="0" err="1" smtClean="0">
                <a:solidFill>
                  <a:schemeClr val="bg1"/>
                </a:solidFill>
              </a:rPr>
              <a:t>Fahrqueson</a:t>
            </a:r>
            <a:r>
              <a:rPr lang="en-US" b="1" dirty="0" smtClean="0">
                <a:solidFill>
                  <a:schemeClr val="bg1"/>
                </a:solidFill>
              </a:rPr>
              <a:t>-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IMG_06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2" r="6286" b="11000"/>
          <a:stretch/>
        </p:blipFill>
        <p:spPr>
          <a:xfrm>
            <a:off x="1993900" y="1502000"/>
            <a:ext cx="5131477" cy="4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5" name="Picture 4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8613" name="WordArt 5"/>
          <p:cNvSpPr>
            <a:spLocks noChangeArrowheads="1" noChangeShapeType="1" noTextEdit="1"/>
          </p:cNvSpPr>
          <p:nvPr/>
        </p:nvSpPr>
        <p:spPr bwMode="auto">
          <a:xfrm>
            <a:off x="790575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5814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SPEED FOR A FLIGHT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 100KM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ADVANCED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Michael Mayo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140 </a:t>
            </a:r>
            <a:r>
              <a:rPr lang="en-US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kph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over 457 km</a:t>
            </a:r>
            <a:b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Truckee, CA		July 28, 2017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6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780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7338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USING A CLUB SHIP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Lewis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165 km</a:t>
            </a:r>
          </a:p>
          <a:p>
            <a:pPr algn="ctr"/>
            <a:r>
              <a:rPr lang="en-US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Grob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102 SS</a:t>
            </a:r>
            <a:endParaRPr lang="en-US" sz="40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Airsailing</a:t>
            </a:r>
            <a:r>
              <a:rPr lang="en-US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NV        June 14, 2017</a:t>
            </a: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0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780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7338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FROM BYRON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Ramy</a:t>
            </a: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Yanetz</a:t>
            </a:r>
            <a:endParaRPr lang="en-US" sz="40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761 km</a:t>
            </a:r>
            <a:endParaRPr lang="en-US" sz="40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Byron, CA        June 11, 2017</a:t>
            </a: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5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6576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MOST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LANDOUTS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Walter Friedrich</a:t>
            </a:r>
            <a:endParaRPr lang="en-US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16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NCSA </a:t>
            </a:r>
            <a:r>
              <a:rPr lang="en-US" sz="4000" b="1" dirty="0" smtClean="0">
                <a:solidFill>
                  <a:srgbClr val="FFFF00"/>
                </a:solidFill>
              </a:rPr>
              <a:t>Cross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Country Perpetual Trophy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295400" y="1371600"/>
            <a:ext cx="7315200" cy="44958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Rules: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Only OLC flights where club is NCSA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solidFill>
                  <a:schemeClr val="bg1"/>
                </a:solidFill>
                <a:latin typeface="+mn-lt"/>
                <a:ea typeface="+mn-ea"/>
              </a:rPr>
              <a:t>Pasco’s Sawyer Award’s </a:t>
            </a: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rules</a:t>
            </a:r>
            <a:r>
              <a:rPr lang="en-US" sz="2400" b="1" kern="0" noProof="0" dirty="0" smtClean="0">
                <a:solidFill>
                  <a:schemeClr val="bg1"/>
                </a:solidFill>
                <a:latin typeface="+mn-lt"/>
                <a:ea typeface="+mn-ea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-Can only </a:t>
            </a: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win twice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-Region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11 flights only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-Score based on OLC “points” X (Pilot Factor)</a:t>
            </a:r>
            <a:endParaRPr kumimoji="0" lang="en-US" sz="24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baseline="0" dirty="0" smtClean="0">
                <a:solidFill>
                  <a:schemeClr val="bg1"/>
                </a:solidFill>
                <a:latin typeface="+mn-lt"/>
                <a:ea typeface="+mn-ea"/>
              </a:rPr>
              <a:t>-The Pilot</a:t>
            </a: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 Factor helps level the field for newer pilots and encourage budding XC pilots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Buzz, Mike S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PF=0.7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Mike Mayo, Larry  PF=1.0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Terence, Marianne, Willie  PF=1.5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Brian, Ace  PF=3.0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The Pilot Factor gives newer XC pilots a real chance (given that </a:t>
            </a:r>
            <a:r>
              <a:rPr lang="en-US" sz="3200" b="1" dirty="0" err="1" smtClean="0">
                <a:solidFill>
                  <a:srgbClr val="FFFF00"/>
                </a:solidFill>
              </a:rPr>
              <a:t>Ramy’s</a:t>
            </a:r>
            <a:r>
              <a:rPr lang="en-US" sz="3200" b="1" dirty="0" smtClean="0">
                <a:solidFill>
                  <a:srgbClr val="FFFF00"/>
                </a:solidFill>
              </a:rPr>
              <a:t> already won it twice)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SawyerP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7710355" cy="304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5029200"/>
            <a:ext cx="62484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err="1" smtClean="0">
                <a:solidFill>
                  <a:schemeClr val="bg1"/>
                </a:solidFill>
              </a:rPr>
              <a:t>eg</a:t>
            </a:r>
            <a:r>
              <a:rPr lang="en-US" sz="2400" b="1" kern="0" dirty="0" smtClean="0">
                <a:solidFill>
                  <a:schemeClr val="bg1"/>
                </a:solidFill>
              </a:rPr>
              <a:t>- </a:t>
            </a:r>
            <a:r>
              <a:rPr lang="en-US" sz="2400" b="1" kern="0" dirty="0" err="1">
                <a:solidFill>
                  <a:schemeClr val="bg1"/>
                </a:solidFill>
              </a:rPr>
              <a:t>Ramy</a:t>
            </a:r>
            <a:r>
              <a:rPr lang="en-US" sz="2400" b="1" kern="0" dirty="0">
                <a:solidFill>
                  <a:schemeClr val="bg1"/>
                </a:solidFill>
              </a:rPr>
              <a:t>, Buzz, Mike S  PF=0.7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Mike Mayo, </a:t>
            </a:r>
            <a:r>
              <a:rPr lang="en-US" sz="2400" b="1" kern="0" dirty="0" smtClean="0">
                <a:solidFill>
                  <a:schemeClr val="bg1"/>
                </a:solidFill>
              </a:rPr>
              <a:t>Shannon, Larry  </a:t>
            </a:r>
            <a:r>
              <a:rPr lang="en-US" sz="2400" b="1" kern="0" dirty="0">
                <a:solidFill>
                  <a:schemeClr val="bg1"/>
                </a:solidFill>
              </a:rPr>
              <a:t>PF=1.0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Terence, </a:t>
            </a:r>
            <a:r>
              <a:rPr lang="en-US" sz="2400" b="1" kern="0" dirty="0" smtClean="0">
                <a:solidFill>
                  <a:schemeClr val="bg1"/>
                </a:solidFill>
              </a:rPr>
              <a:t>Marianne, Willy  </a:t>
            </a:r>
            <a:r>
              <a:rPr lang="en-US" sz="2400" b="1" kern="0" dirty="0">
                <a:solidFill>
                  <a:schemeClr val="bg1"/>
                </a:solidFill>
              </a:rPr>
              <a:t>PF=1.5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Ace, Brian  </a:t>
            </a:r>
            <a:r>
              <a:rPr lang="en-US" sz="2400" b="1" kern="0" dirty="0">
                <a:solidFill>
                  <a:schemeClr val="bg1"/>
                </a:solidFill>
              </a:rPr>
              <a:t>PF=</a:t>
            </a:r>
            <a:r>
              <a:rPr lang="en-US" sz="2400" b="1" kern="0" dirty="0" smtClean="0">
                <a:solidFill>
                  <a:schemeClr val="bg1"/>
                </a:solidFill>
              </a:rPr>
              <a:t>3.0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228600"/>
            <a:ext cx="677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Order in OLC km flown by NCSA pilots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24000" y="1143000"/>
            <a:ext cx="5029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2286000" y="914400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 smtClean="0">
                <a:solidFill>
                  <a:srgbClr val="FFFFFF"/>
                </a:solidFill>
              </a:rPr>
              <a:t>Ramy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>
                <a:solidFill>
                  <a:srgbClr val="FFFFFF"/>
                </a:solidFill>
              </a:rPr>
              <a:t>Yanetz</a:t>
            </a:r>
            <a:r>
              <a:rPr lang="de-DE" b="1" dirty="0">
                <a:solidFill>
                  <a:srgbClr val="FFFFFF"/>
                </a:solidFill>
              </a:rPr>
              <a:t> 	</a:t>
            </a:r>
            <a:r>
              <a:rPr lang="de-DE" b="1" dirty="0" smtClean="0">
                <a:solidFill>
                  <a:srgbClr val="FFFFFF"/>
                </a:solidFill>
              </a:rPr>
              <a:t>	33082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Buzz Graves 	</a:t>
            </a:r>
            <a:r>
              <a:rPr lang="de-DE" b="1" dirty="0" smtClean="0">
                <a:solidFill>
                  <a:srgbClr val="FFFFFF"/>
                </a:solidFill>
              </a:rPr>
              <a:t>	9871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Michael Mayo 	</a:t>
            </a:r>
            <a:r>
              <a:rPr lang="de-DE" b="1" dirty="0" smtClean="0">
                <a:solidFill>
                  <a:srgbClr val="FFFFFF"/>
                </a:solidFill>
              </a:rPr>
              <a:t>	6731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Larry Suter	</a:t>
            </a:r>
            <a:r>
              <a:rPr lang="de-DE" b="1" dirty="0" smtClean="0">
                <a:solidFill>
                  <a:srgbClr val="FFFFFF"/>
                </a:solidFill>
              </a:rPr>
              <a:t>	5932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Shannon Madsen 	3304	</a:t>
            </a:r>
          </a:p>
          <a:p>
            <a:r>
              <a:rPr lang="de-DE" b="1" dirty="0">
                <a:solidFill>
                  <a:srgbClr val="FFFFFF"/>
                </a:solidFill>
              </a:rPr>
              <a:t>Marianne </a:t>
            </a:r>
            <a:r>
              <a:rPr lang="de-DE" b="1" dirty="0" err="1">
                <a:solidFill>
                  <a:srgbClr val="FFFFFF"/>
                </a:solidFill>
              </a:rPr>
              <a:t>Guerin</a:t>
            </a:r>
            <a:r>
              <a:rPr lang="de-DE" b="1" dirty="0">
                <a:solidFill>
                  <a:srgbClr val="FFFFFF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</a:rPr>
              <a:t>	3233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Brian Roach 	</a:t>
            </a:r>
            <a:r>
              <a:rPr lang="de-DE" b="1" dirty="0" smtClean="0">
                <a:solidFill>
                  <a:srgbClr val="FFFFFF"/>
                </a:solidFill>
              </a:rPr>
              <a:t>	2768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Van Henson	</a:t>
            </a:r>
            <a:r>
              <a:rPr lang="de-DE" b="1" dirty="0" smtClean="0">
                <a:solidFill>
                  <a:srgbClr val="FFFFFF"/>
                </a:solidFill>
              </a:rPr>
              <a:t>	2105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Dan </a:t>
            </a:r>
            <a:r>
              <a:rPr lang="de-DE" b="1" dirty="0" err="1">
                <a:solidFill>
                  <a:srgbClr val="FFFFFF"/>
                </a:solidFill>
              </a:rPr>
              <a:t>Colton</a:t>
            </a:r>
            <a:r>
              <a:rPr lang="de-DE" b="1" dirty="0">
                <a:solidFill>
                  <a:srgbClr val="FFFFFF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</a:rPr>
              <a:t>	1836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Walter Friedrich	</a:t>
            </a:r>
            <a:r>
              <a:rPr lang="de-DE" b="1" dirty="0" smtClean="0">
                <a:solidFill>
                  <a:srgbClr val="FFFFFF"/>
                </a:solidFill>
              </a:rPr>
              <a:t>	1659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Ace Lewis 	</a:t>
            </a:r>
            <a:r>
              <a:rPr lang="en-US" b="1" dirty="0" smtClean="0">
                <a:solidFill>
                  <a:srgbClr val="FFFFFF"/>
                </a:solidFill>
              </a:rPr>
              <a:t>	1550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Thomas </a:t>
            </a:r>
            <a:r>
              <a:rPr lang="en-US" b="1" dirty="0" err="1">
                <a:solidFill>
                  <a:srgbClr val="FFFFFF"/>
                </a:solidFill>
              </a:rPr>
              <a:t>Anklam</a:t>
            </a:r>
            <a:r>
              <a:rPr lang="en-US" b="1" dirty="0">
                <a:solidFill>
                  <a:srgbClr val="FFFFFF"/>
                </a:solidFill>
              </a:rPr>
              <a:t> 	</a:t>
            </a:r>
            <a:r>
              <a:rPr lang="en-US" b="1" dirty="0" smtClean="0">
                <a:solidFill>
                  <a:srgbClr val="FFFFFF"/>
                </a:solidFill>
              </a:rPr>
              <a:t>	1080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 err="1">
                <a:solidFill>
                  <a:srgbClr val="FFFFFF"/>
                </a:solidFill>
              </a:rPr>
              <a:t>Marton</a:t>
            </a:r>
            <a:r>
              <a:rPr lang="en-US" b="1" dirty="0">
                <a:solidFill>
                  <a:srgbClr val="FFFFFF"/>
                </a:solidFill>
              </a:rPr>
              <a:t> Kun-</a:t>
            </a:r>
            <a:r>
              <a:rPr lang="en-US" b="1" dirty="0" err="1">
                <a:solidFill>
                  <a:srgbClr val="FFFFFF"/>
                </a:solidFill>
              </a:rPr>
              <a:t>Szabo</a:t>
            </a:r>
            <a:r>
              <a:rPr lang="en-US" b="1" dirty="0">
                <a:solidFill>
                  <a:srgbClr val="FFFFFF"/>
                </a:solidFill>
              </a:rPr>
              <a:t> 	1080	</a:t>
            </a:r>
          </a:p>
          <a:p>
            <a:r>
              <a:rPr lang="en-US" b="1" dirty="0">
                <a:solidFill>
                  <a:srgbClr val="FFFFFF"/>
                </a:solidFill>
              </a:rPr>
              <a:t>William Snow 	</a:t>
            </a:r>
            <a:r>
              <a:rPr lang="en-US" b="1" dirty="0" smtClean="0">
                <a:solidFill>
                  <a:srgbClr val="FFFFFF"/>
                </a:solidFill>
              </a:rPr>
              <a:t>	907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Brent Davidson 	</a:t>
            </a:r>
            <a:r>
              <a:rPr lang="en-US" b="1" dirty="0" smtClean="0">
                <a:solidFill>
                  <a:srgbClr val="FFFFFF"/>
                </a:solidFill>
              </a:rPr>
              <a:t>	568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Andrew Chant 	</a:t>
            </a:r>
            <a:r>
              <a:rPr lang="en-US" b="1" dirty="0" smtClean="0">
                <a:solidFill>
                  <a:srgbClr val="FFFFFF"/>
                </a:solidFill>
              </a:rPr>
              <a:t>	296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Matthew </a:t>
            </a:r>
            <a:r>
              <a:rPr lang="en-US" b="1" dirty="0" err="1">
                <a:solidFill>
                  <a:srgbClr val="FFFFFF"/>
                </a:solidFill>
              </a:rPr>
              <a:t>Gast</a:t>
            </a:r>
            <a:r>
              <a:rPr lang="en-US" b="1" dirty="0">
                <a:solidFill>
                  <a:srgbClr val="FFFFFF"/>
                </a:solidFill>
              </a:rPr>
              <a:t> 	</a:t>
            </a:r>
            <a:r>
              <a:rPr lang="en-US" b="1" dirty="0" smtClean="0">
                <a:solidFill>
                  <a:srgbClr val="FFFFFF"/>
                </a:solidFill>
              </a:rPr>
              <a:t>	201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228600"/>
            <a:ext cx="8610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But we only count OLC flights attributed to NCSA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24000" y="1143000"/>
            <a:ext cx="5029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2286000" y="914400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>
                <a:solidFill>
                  <a:srgbClr val="FFFFFF"/>
                </a:solidFill>
              </a:rPr>
              <a:t>Ramy</a:t>
            </a:r>
            <a:r>
              <a:rPr lang="de-DE" b="1" dirty="0">
                <a:solidFill>
                  <a:srgbClr val="FFFFFF"/>
                </a:solidFill>
              </a:rPr>
              <a:t> </a:t>
            </a:r>
            <a:r>
              <a:rPr lang="de-DE" b="1" dirty="0" err="1">
                <a:solidFill>
                  <a:srgbClr val="FFFFFF"/>
                </a:solidFill>
              </a:rPr>
              <a:t>Yanetz</a:t>
            </a:r>
            <a:r>
              <a:rPr lang="de-DE" b="1" dirty="0">
                <a:solidFill>
                  <a:srgbClr val="FFFFFF"/>
                </a:solidFill>
              </a:rPr>
              <a:t> (US)	33082	</a:t>
            </a:r>
          </a:p>
          <a:p>
            <a:r>
              <a:rPr lang="de-DE" b="1" dirty="0">
                <a:solidFill>
                  <a:srgbClr val="FFFFFF"/>
                </a:solidFill>
              </a:rPr>
              <a:t>Buzz Graves (US)	9871	</a:t>
            </a:r>
          </a:p>
          <a:p>
            <a:r>
              <a:rPr lang="de-DE" b="1" dirty="0">
                <a:solidFill>
                  <a:srgbClr val="FFFFFF"/>
                </a:solidFill>
              </a:rPr>
              <a:t>Michael Mayo (US)	6731	</a:t>
            </a:r>
          </a:p>
          <a:p>
            <a:r>
              <a:rPr lang="de-DE" b="1" dirty="0">
                <a:solidFill>
                  <a:srgbClr val="FFFFFF"/>
                </a:solidFill>
              </a:rPr>
              <a:t>Shannon Madsen (US)	3304	</a:t>
            </a:r>
          </a:p>
          <a:p>
            <a:r>
              <a:rPr lang="de-DE" b="1" dirty="0">
                <a:solidFill>
                  <a:srgbClr val="FFFFFF"/>
                </a:solidFill>
              </a:rPr>
              <a:t>Brian Roach (US)	2768	</a:t>
            </a:r>
          </a:p>
          <a:p>
            <a:r>
              <a:rPr lang="en-US" b="1" dirty="0">
                <a:solidFill>
                  <a:srgbClr val="FFFFFF"/>
                </a:solidFill>
              </a:rPr>
              <a:t>Dan Colton (US)	</a:t>
            </a:r>
            <a:r>
              <a:rPr lang="en-US" b="1" dirty="0" smtClean="0">
                <a:solidFill>
                  <a:srgbClr val="FFFFFF"/>
                </a:solidFill>
              </a:rPr>
              <a:t>	1763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mr-IN" b="1" dirty="0">
                <a:solidFill>
                  <a:srgbClr val="FFFFFF"/>
                </a:solidFill>
              </a:rPr>
              <a:t>Ace Lewis (US)	</a:t>
            </a:r>
            <a:r>
              <a:rPr lang="en-US" b="1" dirty="0" smtClean="0">
                <a:solidFill>
                  <a:srgbClr val="FFFFFF"/>
                </a:solidFill>
              </a:rPr>
              <a:t>	</a:t>
            </a:r>
            <a:r>
              <a:rPr lang="mr-IN" b="1" dirty="0" smtClean="0">
                <a:solidFill>
                  <a:srgbClr val="FFFFFF"/>
                </a:solidFill>
              </a:rPr>
              <a:t>1550</a:t>
            </a:r>
            <a:r>
              <a:rPr lang="mr-IN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Walter Friedrich (US)	1281	</a:t>
            </a:r>
          </a:p>
          <a:p>
            <a:r>
              <a:rPr lang="en-US" b="1" dirty="0">
                <a:solidFill>
                  <a:srgbClr val="FFFFFF"/>
                </a:solidFill>
              </a:rPr>
              <a:t>Thomas </a:t>
            </a:r>
            <a:r>
              <a:rPr lang="en-US" b="1" dirty="0" err="1">
                <a:solidFill>
                  <a:srgbClr val="FFFFFF"/>
                </a:solidFill>
              </a:rPr>
              <a:t>Anklam</a:t>
            </a:r>
            <a:r>
              <a:rPr lang="en-US" b="1" dirty="0">
                <a:solidFill>
                  <a:srgbClr val="FFFFFF"/>
                </a:solidFill>
              </a:rPr>
              <a:t> (US)	1080	</a:t>
            </a:r>
          </a:p>
          <a:p>
            <a:r>
              <a:rPr lang="en-US" b="1" dirty="0" err="1">
                <a:solidFill>
                  <a:srgbClr val="FFFFFF"/>
                </a:solidFill>
              </a:rPr>
              <a:t>Marton</a:t>
            </a:r>
            <a:r>
              <a:rPr lang="en-US" b="1" dirty="0">
                <a:solidFill>
                  <a:srgbClr val="FFFFFF"/>
                </a:solidFill>
              </a:rPr>
              <a:t> Kun-</a:t>
            </a:r>
            <a:r>
              <a:rPr lang="en-US" b="1" dirty="0" err="1">
                <a:solidFill>
                  <a:srgbClr val="FFFFFF"/>
                </a:solidFill>
              </a:rPr>
              <a:t>Szabo</a:t>
            </a:r>
            <a:r>
              <a:rPr lang="en-US" b="1" dirty="0">
                <a:solidFill>
                  <a:srgbClr val="FFFFFF"/>
                </a:solidFill>
              </a:rPr>
              <a:t> (US)	1080	</a:t>
            </a:r>
          </a:p>
          <a:p>
            <a:r>
              <a:rPr lang="en-US" b="1" dirty="0">
                <a:solidFill>
                  <a:srgbClr val="FFFFFF"/>
                </a:solidFill>
              </a:rPr>
              <a:t>Larry Suter (US</a:t>
            </a:r>
            <a:r>
              <a:rPr lang="en-US" b="1" dirty="0" smtClean="0">
                <a:solidFill>
                  <a:srgbClr val="FFFFFF"/>
                </a:solidFill>
              </a:rPr>
              <a:t>)	</a:t>
            </a:r>
            <a:r>
              <a:rPr lang="en-US" b="1" dirty="0">
                <a:solidFill>
                  <a:srgbClr val="FFFFFF"/>
                </a:solidFill>
              </a:rPr>
              <a:t>	1039	</a:t>
            </a:r>
          </a:p>
          <a:p>
            <a:r>
              <a:rPr lang="de-DE" b="1" dirty="0">
                <a:solidFill>
                  <a:srgbClr val="FFFFFF"/>
                </a:solidFill>
              </a:rPr>
              <a:t>Jim </a:t>
            </a:r>
            <a:r>
              <a:rPr lang="de-DE" b="1" dirty="0" err="1">
                <a:solidFill>
                  <a:srgbClr val="FFFFFF"/>
                </a:solidFill>
              </a:rPr>
              <a:t>Alton</a:t>
            </a:r>
            <a:r>
              <a:rPr lang="de-DE" b="1" dirty="0">
                <a:solidFill>
                  <a:srgbClr val="FFFFFF"/>
                </a:solidFill>
              </a:rPr>
              <a:t> (US)	</a:t>
            </a:r>
            <a:r>
              <a:rPr lang="de-DE" b="1" dirty="0" smtClean="0">
                <a:solidFill>
                  <a:srgbClr val="FFFFFF"/>
                </a:solidFill>
              </a:rPr>
              <a:t>	922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William Snow (US)	907	</a:t>
            </a:r>
          </a:p>
          <a:p>
            <a:r>
              <a:rPr lang="de-DE" b="1" dirty="0">
                <a:solidFill>
                  <a:srgbClr val="FFFFFF"/>
                </a:solidFill>
              </a:rPr>
              <a:t>Van Henson (US)	612	</a:t>
            </a:r>
          </a:p>
          <a:p>
            <a:r>
              <a:rPr lang="de-DE" b="1" dirty="0">
                <a:solidFill>
                  <a:srgbClr val="FFFFFF"/>
                </a:solidFill>
              </a:rPr>
              <a:t>Brent Davidson (US)	568	</a:t>
            </a:r>
          </a:p>
          <a:p>
            <a:r>
              <a:rPr lang="de-DE" b="1" dirty="0">
                <a:solidFill>
                  <a:srgbClr val="FFFFFF"/>
                </a:solidFill>
              </a:rPr>
              <a:t>Andrew </a:t>
            </a:r>
            <a:r>
              <a:rPr lang="de-DE" b="1" dirty="0" err="1">
                <a:solidFill>
                  <a:srgbClr val="FFFFFF"/>
                </a:solidFill>
              </a:rPr>
              <a:t>Chant</a:t>
            </a:r>
            <a:r>
              <a:rPr lang="de-DE" b="1" dirty="0">
                <a:solidFill>
                  <a:srgbClr val="FFFFFF"/>
                </a:solidFill>
              </a:rPr>
              <a:t> (CA)	296	</a:t>
            </a:r>
          </a:p>
          <a:p>
            <a:r>
              <a:rPr lang="de-DE" b="1" dirty="0">
                <a:solidFill>
                  <a:srgbClr val="FFFFFF"/>
                </a:solidFill>
              </a:rPr>
              <a:t>Matthew Gast (US)	201	</a:t>
            </a:r>
          </a:p>
        </p:txBody>
      </p:sp>
      <p:sp>
        <p:nvSpPr>
          <p:cNvPr id="2" name="Curved Right Arrow 1"/>
          <p:cNvSpPr/>
          <p:nvPr/>
        </p:nvSpPr>
        <p:spPr bwMode="auto">
          <a:xfrm>
            <a:off x="1143000" y="1676400"/>
            <a:ext cx="1066800" cy="24384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6" name="Curved Right Arrow 5"/>
          <p:cNvSpPr/>
          <p:nvPr/>
        </p:nvSpPr>
        <p:spPr bwMode="auto">
          <a:xfrm>
            <a:off x="1295400" y="2209800"/>
            <a:ext cx="1066800" cy="27432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7338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Tsk-Tsk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78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76200"/>
            <a:ext cx="81534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This is the order in “points” only counting flights listed as NCSA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1219200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2286000" y="1028343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>
                <a:solidFill>
                  <a:srgbClr val="FFFFFF"/>
                </a:solidFill>
              </a:rPr>
              <a:t>Ramy</a:t>
            </a:r>
            <a:r>
              <a:rPr lang="de-DE" b="1" dirty="0">
                <a:solidFill>
                  <a:srgbClr val="FFFFFF"/>
                </a:solidFill>
              </a:rPr>
              <a:t> </a:t>
            </a:r>
            <a:r>
              <a:rPr lang="de-DE" b="1" dirty="0" err="1">
                <a:solidFill>
                  <a:srgbClr val="FFFFFF"/>
                </a:solidFill>
              </a:rPr>
              <a:t>Yanetz</a:t>
            </a:r>
            <a:r>
              <a:rPr lang="de-DE" b="1" dirty="0">
                <a:solidFill>
                  <a:srgbClr val="FFFFFF"/>
                </a:solidFill>
              </a:rPr>
              <a:t> (US)	32781	</a:t>
            </a:r>
          </a:p>
          <a:p>
            <a:r>
              <a:rPr lang="de-DE" b="1" dirty="0">
                <a:solidFill>
                  <a:srgbClr val="FFFFFF"/>
                </a:solidFill>
              </a:rPr>
              <a:t>Buzz Graves (US)	9268	</a:t>
            </a:r>
          </a:p>
          <a:p>
            <a:r>
              <a:rPr lang="de-DE" b="1" dirty="0">
                <a:solidFill>
                  <a:srgbClr val="FFFFFF"/>
                </a:solidFill>
              </a:rPr>
              <a:t>Michael Mayo (US)	6605	</a:t>
            </a:r>
          </a:p>
          <a:p>
            <a:r>
              <a:rPr lang="de-DE" b="1" dirty="0">
                <a:solidFill>
                  <a:srgbClr val="FFFFFF"/>
                </a:solidFill>
              </a:rPr>
              <a:t>Shannon Madsen (US)	3233	</a:t>
            </a:r>
          </a:p>
          <a:p>
            <a:r>
              <a:rPr lang="de-DE" b="1" dirty="0">
                <a:solidFill>
                  <a:srgbClr val="FFFFFF"/>
                </a:solidFill>
              </a:rPr>
              <a:t>Brian Roach (US)	3101	</a:t>
            </a:r>
          </a:p>
          <a:p>
            <a:r>
              <a:rPr lang="en-US" b="1" dirty="0">
                <a:solidFill>
                  <a:srgbClr val="FFFFFF"/>
                </a:solidFill>
              </a:rPr>
              <a:t>Ace Lewis (US)	</a:t>
            </a:r>
            <a:r>
              <a:rPr lang="en-US" b="1" dirty="0" smtClean="0">
                <a:solidFill>
                  <a:srgbClr val="FFFFFF"/>
                </a:solidFill>
              </a:rPr>
              <a:t>	1938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Dan Colton (US)	</a:t>
            </a:r>
            <a:r>
              <a:rPr lang="en-US" b="1" dirty="0" smtClean="0">
                <a:solidFill>
                  <a:srgbClr val="FFFFFF"/>
                </a:solidFill>
              </a:rPr>
              <a:t>	1896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Walter Friedrich (US)	1403	</a:t>
            </a:r>
          </a:p>
          <a:p>
            <a:r>
              <a:rPr lang="en-US" b="1" dirty="0">
                <a:solidFill>
                  <a:srgbClr val="FFFFFF"/>
                </a:solidFill>
              </a:rPr>
              <a:t>Thomas </a:t>
            </a:r>
            <a:r>
              <a:rPr lang="en-US" b="1" dirty="0" err="1">
                <a:solidFill>
                  <a:srgbClr val="FFFFFF"/>
                </a:solidFill>
              </a:rPr>
              <a:t>Anklam</a:t>
            </a:r>
            <a:r>
              <a:rPr lang="en-US" b="1" dirty="0">
                <a:solidFill>
                  <a:srgbClr val="FFFFFF"/>
                </a:solidFill>
              </a:rPr>
              <a:t> (US)	1275	</a:t>
            </a:r>
          </a:p>
          <a:p>
            <a:r>
              <a:rPr lang="en-US" b="1" dirty="0">
                <a:solidFill>
                  <a:srgbClr val="FFFFFF"/>
                </a:solidFill>
              </a:rPr>
              <a:t>Larry Suter (US)	</a:t>
            </a:r>
            <a:r>
              <a:rPr lang="en-US" b="1" dirty="0" smtClean="0">
                <a:solidFill>
                  <a:srgbClr val="FFFFFF"/>
                </a:solidFill>
              </a:rPr>
              <a:t>	1228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 err="1">
                <a:solidFill>
                  <a:srgbClr val="FFFFFF"/>
                </a:solidFill>
              </a:rPr>
              <a:t>Marton</a:t>
            </a:r>
            <a:r>
              <a:rPr lang="en-US" b="1" dirty="0">
                <a:solidFill>
                  <a:srgbClr val="FFFFFF"/>
                </a:solidFill>
              </a:rPr>
              <a:t> Kun-</a:t>
            </a:r>
            <a:r>
              <a:rPr lang="en-US" b="1" dirty="0" err="1">
                <a:solidFill>
                  <a:srgbClr val="FFFFFF"/>
                </a:solidFill>
              </a:rPr>
              <a:t>Szabo</a:t>
            </a:r>
            <a:r>
              <a:rPr lang="en-US" b="1" dirty="0">
                <a:solidFill>
                  <a:srgbClr val="FFFFFF"/>
                </a:solidFill>
              </a:rPr>
              <a:t> (US)	1133	</a:t>
            </a:r>
          </a:p>
          <a:p>
            <a:r>
              <a:rPr lang="en-US" b="1" dirty="0">
                <a:solidFill>
                  <a:srgbClr val="FFFFFF"/>
                </a:solidFill>
              </a:rPr>
              <a:t>William Snow (US)	961	</a:t>
            </a:r>
          </a:p>
          <a:p>
            <a:r>
              <a:rPr lang="de-DE" b="1" dirty="0">
                <a:solidFill>
                  <a:srgbClr val="FFFFFF"/>
                </a:solidFill>
              </a:rPr>
              <a:t>Jim </a:t>
            </a:r>
            <a:r>
              <a:rPr lang="de-DE" b="1" dirty="0" err="1">
                <a:solidFill>
                  <a:srgbClr val="FFFFFF"/>
                </a:solidFill>
              </a:rPr>
              <a:t>Alton</a:t>
            </a:r>
            <a:r>
              <a:rPr lang="de-DE" b="1" dirty="0">
                <a:solidFill>
                  <a:srgbClr val="FFFFFF"/>
                </a:solidFill>
              </a:rPr>
              <a:t> (US)	</a:t>
            </a:r>
            <a:r>
              <a:rPr lang="de-DE" b="1" dirty="0" smtClean="0">
                <a:solidFill>
                  <a:srgbClr val="FFFFFF"/>
                </a:solidFill>
              </a:rPr>
              <a:t>	871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Van Henson (US)	635	</a:t>
            </a:r>
          </a:p>
          <a:p>
            <a:r>
              <a:rPr lang="de-DE" b="1" dirty="0">
                <a:solidFill>
                  <a:srgbClr val="FFFFFF"/>
                </a:solidFill>
              </a:rPr>
              <a:t>Andrew </a:t>
            </a:r>
            <a:r>
              <a:rPr lang="de-DE" b="1" dirty="0" err="1">
                <a:solidFill>
                  <a:srgbClr val="FFFFFF"/>
                </a:solidFill>
              </a:rPr>
              <a:t>Chant</a:t>
            </a:r>
            <a:r>
              <a:rPr lang="de-DE" b="1" dirty="0">
                <a:solidFill>
                  <a:srgbClr val="FFFFFF"/>
                </a:solidFill>
              </a:rPr>
              <a:t> (CA)	366	</a:t>
            </a:r>
          </a:p>
          <a:p>
            <a:r>
              <a:rPr lang="de-DE" b="1" dirty="0">
                <a:solidFill>
                  <a:srgbClr val="FFFFFF"/>
                </a:solidFill>
              </a:rPr>
              <a:t>Matthew Gast (US)	297	</a:t>
            </a:r>
          </a:p>
          <a:p>
            <a:r>
              <a:rPr lang="de-DE" b="1" dirty="0">
                <a:solidFill>
                  <a:srgbClr val="FFFFFF"/>
                </a:solidFill>
              </a:rPr>
              <a:t>Brent Davidson (US)	189	</a:t>
            </a:r>
          </a:p>
        </p:txBody>
      </p:sp>
    </p:spTree>
    <p:extLst>
      <p:ext uri="{BB962C8B-B14F-4D97-AF65-F5344CB8AC3E}">
        <p14:creationId xmlns:p14="http://schemas.microsoft.com/office/powerpoint/2010/main" val="198079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762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third column shows the all-important Pilot Factor multiplier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1447085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676400" y="1218485"/>
            <a:ext cx="64008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FFFF"/>
                </a:solidFill>
              </a:rPr>
              <a:t>Ramy</a:t>
            </a:r>
            <a:r>
              <a:rPr lang="de-DE" b="1" dirty="0">
                <a:solidFill>
                  <a:srgbClr val="FFFFFF"/>
                </a:solidFill>
              </a:rPr>
              <a:t> </a:t>
            </a:r>
            <a:r>
              <a:rPr lang="de-DE" b="1" dirty="0" err="1">
                <a:solidFill>
                  <a:srgbClr val="FFFFFF"/>
                </a:solidFill>
              </a:rPr>
              <a:t>Yanetz</a:t>
            </a:r>
            <a:r>
              <a:rPr lang="de-DE" b="1" dirty="0">
                <a:solidFill>
                  <a:srgbClr val="FFFFFF"/>
                </a:solidFill>
              </a:rPr>
              <a:t> (US)	32781	0.7	</a:t>
            </a:r>
          </a:p>
          <a:p>
            <a:r>
              <a:rPr lang="pt-BR" b="1" dirty="0" err="1">
                <a:solidFill>
                  <a:srgbClr val="FFFFFF"/>
                </a:solidFill>
              </a:rPr>
              <a:t>Buzz</a:t>
            </a:r>
            <a:r>
              <a:rPr lang="pt-BR" b="1" dirty="0">
                <a:solidFill>
                  <a:srgbClr val="FFFFFF"/>
                </a:solidFill>
              </a:rPr>
              <a:t> Graves (US)	9268	0.7	</a:t>
            </a:r>
          </a:p>
          <a:p>
            <a:r>
              <a:rPr lang="es-ES_tradnl" b="1" dirty="0">
                <a:solidFill>
                  <a:srgbClr val="FFFFFF"/>
                </a:solidFill>
              </a:rPr>
              <a:t>Michael Mayo (US)	6605	1	</a:t>
            </a:r>
          </a:p>
          <a:p>
            <a:r>
              <a:rPr lang="es-ES_tradnl" b="1" dirty="0">
                <a:solidFill>
                  <a:srgbClr val="FFFFFF"/>
                </a:solidFill>
              </a:rPr>
              <a:t>Shannon </a:t>
            </a:r>
            <a:r>
              <a:rPr lang="es-ES_tradnl" b="1" dirty="0" err="1">
                <a:solidFill>
                  <a:srgbClr val="FFFFFF"/>
                </a:solidFill>
              </a:rPr>
              <a:t>Madsen</a:t>
            </a:r>
            <a:r>
              <a:rPr lang="es-ES_tradnl" b="1" dirty="0">
                <a:solidFill>
                  <a:srgbClr val="FFFFFF"/>
                </a:solidFill>
              </a:rPr>
              <a:t> (US)	3233	1	</a:t>
            </a:r>
          </a:p>
          <a:p>
            <a:r>
              <a:rPr lang="en-US" b="1" dirty="0">
                <a:solidFill>
                  <a:srgbClr val="FFFFFF"/>
                </a:solidFill>
              </a:rPr>
              <a:t>Brian Roach (US)	3101	3	</a:t>
            </a:r>
          </a:p>
          <a:p>
            <a:r>
              <a:rPr lang="en-US" b="1" dirty="0">
                <a:solidFill>
                  <a:srgbClr val="FFFFFF"/>
                </a:solidFill>
              </a:rPr>
              <a:t>Ace Lewis (US)	</a:t>
            </a:r>
            <a:r>
              <a:rPr lang="en-US" b="1" dirty="0" smtClean="0">
                <a:solidFill>
                  <a:srgbClr val="FFFFFF"/>
                </a:solidFill>
              </a:rPr>
              <a:t>	1938</a:t>
            </a:r>
            <a:r>
              <a:rPr lang="en-US" b="1" dirty="0">
                <a:solidFill>
                  <a:srgbClr val="FFFFFF"/>
                </a:solidFill>
              </a:rPr>
              <a:t>	3	</a:t>
            </a:r>
          </a:p>
          <a:p>
            <a:r>
              <a:rPr lang="it-IT" b="1" dirty="0">
                <a:solidFill>
                  <a:srgbClr val="FFFFFF"/>
                </a:solidFill>
              </a:rPr>
              <a:t>Dan </a:t>
            </a:r>
            <a:r>
              <a:rPr lang="it-IT" b="1" dirty="0" err="1">
                <a:solidFill>
                  <a:srgbClr val="FFFFFF"/>
                </a:solidFill>
              </a:rPr>
              <a:t>Colton</a:t>
            </a:r>
            <a:r>
              <a:rPr lang="it-IT" b="1" dirty="0">
                <a:solidFill>
                  <a:srgbClr val="FFFFFF"/>
                </a:solidFill>
              </a:rPr>
              <a:t> (US)	</a:t>
            </a:r>
            <a:r>
              <a:rPr lang="it-IT" b="1" dirty="0" smtClean="0">
                <a:solidFill>
                  <a:srgbClr val="FFFFFF"/>
                </a:solidFill>
              </a:rPr>
              <a:t>	1896</a:t>
            </a:r>
            <a:r>
              <a:rPr lang="it-IT" b="1" dirty="0">
                <a:solidFill>
                  <a:srgbClr val="FFFFFF"/>
                </a:solidFill>
              </a:rPr>
              <a:t>	1.5	</a:t>
            </a:r>
          </a:p>
          <a:p>
            <a:r>
              <a:rPr lang="it-IT" b="1" dirty="0">
                <a:solidFill>
                  <a:srgbClr val="FFFFFF"/>
                </a:solidFill>
              </a:rPr>
              <a:t>Walter Friedrich (US)	1403	1	</a:t>
            </a:r>
          </a:p>
          <a:p>
            <a:r>
              <a:rPr lang="it-IT" b="1" dirty="0">
                <a:solidFill>
                  <a:srgbClr val="FFFFFF"/>
                </a:solidFill>
              </a:rPr>
              <a:t>Thomas </a:t>
            </a:r>
            <a:r>
              <a:rPr lang="it-IT" b="1" dirty="0" err="1">
                <a:solidFill>
                  <a:srgbClr val="FFFFFF"/>
                </a:solidFill>
              </a:rPr>
              <a:t>Anklam</a:t>
            </a:r>
            <a:r>
              <a:rPr lang="it-IT" b="1" dirty="0">
                <a:solidFill>
                  <a:srgbClr val="FFFFFF"/>
                </a:solidFill>
              </a:rPr>
              <a:t> (US)	1275	3	</a:t>
            </a:r>
          </a:p>
          <a:p>
            <a:r>
              <a:rPr lang="en-US" b="1" dirty="0">
                <a:solidFill>
                  <a:srgbClr val="FFFFFF"/>
                </a:solidFill>
              </a:rPr>
              <a:t>Larry Suter (US)	</a:t>
            </a:r>
            <a:r>
              <a:rPr lang="en-US" b="1" dirty="0" smtClean="0">
                <a:solidFill>
                  <a:srgbClr val="FFFFFF"/>
                </a:solidFill>
              </a:rPr>
              <a:t>	1228</a:t>
            </a:r>
            <a:r>
              <a:rPr lang="en-US" b="1" dirty="0">
                <a:solidFill>
                  <a:srgbClr val="FFFFFF"/>
                </a:solidFill>
              </a:rPr>
              <a:t>	1	</a:t>
            </a:r>
          </a:p>
          <a:p>
            <a:r>
              <a:rPr lang="en-US" b="1" dirty="0" err="1">
                <a:solidFill>
                  <a:srgbClr val="FFFFFF"/>
                </a:solidFill>
              </a:rPr>
              <a:t>Marton</a:t>
            </a:r>
            <a:r>
              <a:rPr lang="en-US" b="1" dirty="0">
                <a:solidFill>
                  <a:srgbClr val="FFFFFF"/>
                </a:solidFill>
              </a:rPr>
              <a:t> Kun-</a:t>
            </a:r>
            <a:r>
              <a:rPr lang="en-US" b="1" dirty="0" err="1">
                <a:solidFill>
                  <a:srgbClr val="FFFFFF"/>
                </a:solidFill>
              </a:rPr>
              <a:t>Szabo</a:t>
            </a:r>
            <a:r>
              <a:rPr lang="en-US" b="1" dirty="0">
                <a:solidFill>
                  <a:srgbClr val="FFFFFF"/>
                </a:solidFill>
              </a:rPr>
              <a:t> (US)	1133	3	</a:t>
            </a:r>
          </a:p>
          <a:p>
            <a:r>
              <a:rPr lang="en-US" b="1" dirty="0">
                <a:solidFill>
                  <a:srgbClr val="FFFFFF"/>
                </a:solidFill>
              </a:rPr>
              <a:t>William Snow (US)	961	1.5	</a:t>
            </a:r>
          </a:p>
          <a:p>
            <a:r>
              <a:rPr lang="de-DE" b="1" dirty="0">
                <a:solidFill>
                  <a:srgbClr val="FFFFFF"/>
                </a:solidFill>
              </a:rPr>
              <a:t>Jim </a:t>
            </a:r>
            <a:r>
              <a:rPr lang="de-DE" b="1" dirty="0" err="1">
                <a:solidFill>
                  <a:srgbClr val="FFFFFF"/>
                </a:solidFill>
              </a:rPr>
              <a:t>Alton</a:t>
            </a:r>
            <a:r>
              <a:rPr lang="de-DE" b="1" dirty="0">
                <a:solidFill>
                  <a:srgbClr val="FFFFFF"/>
                </a:solidFill>
              </a:rPr>
              <a:t> (US)	</a:t>
            </a:r>
            <a:r>
              <a:rPr lang="de-DE" b="1" dirty="0" smtClean="0">
                <a:solidFill>
                  <a:srgbClr val="FFFFFF"/>
                </a:solidFill>
              </a:rPr>
              <a:t>	871</a:t>
            </a:r>
            <a:r>
              <a:rPr lang="de-DE" b="1" dirty="0">
                <a:solidFill>
                  <a:srgbClr val="FFFFFF"/>
                </a:solidFill>
              </a:rPr>
              <a:t>	1	</a:t>
            </a:r>
          </a:p>
          <a:p>
            <a:r>
              <a:rPr lang="nl-NL" b="1" dirty="0">
                <a:solidFill>
                  <a:srgbClr val="FFFFFF"/>
                </a:solidFill>
              </a:rPr>
              <a:t>Van </a:t>
            </a:r>
            <a:r>
              <a:rPr lang="nl-NL" b="1" dirty="0" err="1">
                <a:solidFill>
                  <a:srgbClr val="FFFFFF"/>
                </a:solidFill>
              </a:rPr>
              <a:t>Henson</a:t>
            </a:r>
            <a:r>
              <a:rPr lang="nl-NL" b="1" dirty="0">
                <a:solidFill>
                  <a:srgbClr val="FFFFFF"/>
                </a:solidFill>
              </a:rPr>
              <a:t> (US)	635	1.5	</a:t>
            </a:r>
          </a:p>
          <a:p>
            <a:r>
              <a:rPr lang="nl-NL" b="1" dirty="0">
                <a:solidFill>
                  <a:srgbClr val="FFFFFF"/>
                </a:solidFill>
              </a:rPr>
              <a:t>Andrew </a:t>
            </a:r>
            <a:r>
              <a:rPr lang="nl-NL" b="1" dirty="0" err="1">
                <a:solidFill>
                  <a:srgbClr val="FFFFFF"/>
                </a:solidFill>
              </a:rPr>
              <a:t>Chant</a:t>
            </a:r>
            <a:r>
              <a:rPr lang="nl-NL" b="1" dirty="0">
                <a:solidFill>
                  <a:srgbClr val="FFFFFF"/>
                </a:solidFill>
              </a:rPr>
              <a:t> (CA)	366	3	</a:t>
            </a:r>
          </a:p>
          <a:p>
            <a:r>
              <a:rPr lang="nl-NL" b="1" dirty="0" err="1">
                <a:solidFill>
                  <a:srgbClr val="FFFFFF"/>
                </a:solidFill>
              </a:rPr>
              <a:t>Matthew</a:t>
            </a:r>
            <a:r>
              <a:rPr lang="nl-NL" b="1" dirty="0">
                <a:solidFill>
                  <a:srgbClr val="FFFFFF"/>
                </a:solidFill>
              </a:rPr>
              <a:t> Gast (US)	297	3	</a:t>
            </a:r>
          </a:p>
          <a:p>
            <a:r>
              <a:rPr lang="nl-NL" b="1" dirty="0">
                <a:solidFill>
                  <a:srgbClr val="FFFFFF"/>
                </a:solidFill>
              </a:rPr>
              <a:t>Brent Davidson (US)	189	4	</a:t>
            </a:r>
          </a:p>
        </p:txBody>
      </p:sp>
    </p:spTree>
    <p:extLst>
      <p:ext uri="{BB962C8B-B14F-4D97-AF65-F5344CB8AC3E}">
        <p14:creationId xmlns:p14="http://schemas.microsoft.com/office/powerpoint/2010/main" val="1722087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 in 2017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1295400"/>
            <a:ext cx="5029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Dana </a:t>
            </a:r>
            <a:r>
              <a:rPr lang="en-US" b="1" dirty="0" err="1" smtClean="0">
                <a:solidFill>
                  <a:schemeClr val="bg1"/>
                </a:solidFill>
              </a:rPr>
              <a:t>Davidsen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IMG_07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23893" r="4126" b="11598"/>
          <a:stretch/>
        </p:blipFill>
        <p:spPr>
          <a:xfrm>
            <a:off x="838200" y="2057400"/>
            <a:ext cx="7524127" cy="44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And the winner is: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1586970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4876800" y="990600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PointsxPF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1370885"/>
            <a:ext cx="55626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FFFF"/>
                </a:solidFill>
              </a:rPr>
              <a:t>Ramy</a:t>
            </a:r>
            <a:r>
              <a:rPr lang="de-DE" b="1" dirty="0">
                <a:solidFill>
                  <a:srgbClr val="FFFFFF"/>
                </a:solidFill>
              </a:rPr>
              <a:t> </a:t>
            </a:r>
            <a:r>
              <a:rPr lang="de-DE" b="1" dirty="0" err="1">
                <a:solidFill>
                  <a:srgbClr val="FFFFFF"/>
                </a:solidFill>
              </a:rPr>
              <a:t>Yanetz</a:t>
            </a:r>
            <a:r>
              <a:rPr lang="de-DE" b="1" dirty="0">
                <a:solidFill>
                  <a:srgbClr val="FFFFFF"/>
                </a:solidFill>
              </a:rPr>
              <a:t> (US)	22947	</a:t>
            </a:r>
          </a:p>
          <a:p>
            <a:r>
              <a:rPr lang="de-DE" b="1" dirty="0">
                <a:solidFill>
                  <a:srgbClr val="FFFFFF"/>
                </a:solidFill>
              </a:rPr>
              <a:t>Brian Roach (US)	9302	</a:t>
            </a:r>
          </a:p>
          <a:p>
            <a:r>
              <a:rPr lang="de-DE" b="1" dirty="0">
                <a:solidFill>
                  <a:srgbClr val="FFFFFF"/>
                </a:solidFill>
              </a:rPr>
              <a:t>Michael Mayo (US)	6605	</a:t>
            </a:r>
          </a:p>
          <a:p>
            <a:r>
              <a:rPr lang="de-DE" b="1" dirty="0">
                <a:solidFill>
                  <a:srgbClr val="FFFFFF"/>
                </a:solidFill>
              </a:rPr>
              <a:t>Buzz Graves (US)	6487	</a:t>
            </a:r>
          </a:p>
          <a:p>
            <a:r>
              <a:rPr lang="en-US" b="1" dirty="0">
                <a:solidFill>
                  <a:srgbClr val="FFFFFF"/>
                </a:solidFill>
              </a:rPr>
              <a:t>Ace Lewis (US)	</a:t>
            </a:r>
            <a:r>
              <a:rPr lang="en-US" b="1" dirty="0" smtClean="0">
                <a:solidFill>
                  <a:srgbClr val="FFFFFF"/>
                </a:solidFill>
              </a:rPr>
              <a:t>	5813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Thomas </a:t>
            </a:r>
            <a:r>
              <a:rPr lang="en-US" b="1" dirty="0" err="1">
                <a:solidFill>
                  <a:srgbClr val="FFFFFF"/>
                </a:solidFill>
              </a:rPr>
              <a:t>Anklam</a:t>
            </a:r>
            <a:r>
              <a:rPr lang="en-US" b="1" dirty="0">
                <a:solidFill>
                  <a:srgbClr val="FFFFFF"/>
                </a:solidFill>
              </a:rPr>
              <a:t> (US)	3826	</a:t>
            </a:r>
          </a:p>
          <a:p>
            <a:r>
              <a:rPr lang="en-US" b="1" dirty="0" err="1">
                <a:solidFill>
                  <a:srgbClr val="FFFFFF"/>
                </a:solidFill>
              </a:rPr>
              <a:t>Marton</a:t>
            </a:r>
            <a:r>
              <a:rPr lang="en-US" b="1" dirty="0">
                <a:solidFill>
                  <a:srgbClr val="FFFFFF"/>
                </a:solidFill>
              </a:rPr>
              <a:t> Kun-</a:t>
            </a:r>
            <a:r>
              <a:rPr lang="en-US" b="1" dirty="0" err="1">
                <a:solidFill>
                  <a:srgbClr val="FFFFFF"/>
                </a:solidFill>
              </a:rPr>
              <a:t>Szabo</a:t>
            </a:r>
            <a:r>
              <a:rPr lang="en-US" b="1" dirty="0">
                <a:solidFill>
                  <a:srgbClr val="FFFFFF"/>
                </a:solidFill>
              </a:rPr>
              <a:t> (US)	3398	</a:t>
            </a:r>
          </a:p>
          <a:p>
            <a:r>
              <a:rPr lang="en-US" b="1" dirty="0">
                <a:solidFill>
                  <a:srgbClr val="FFFFFF"/>
                </a:solidFill>
              </a:rPr>
              <a:t>Shannon Madsen (US)	3233	</a:t>
            </a:r>
          </a:p>
          <a:p>
            <a:r>
              <a:rPr lang="en-US" b="1" dirty="0">
                <a:solidFill>
                  <a:srgbClr val="FFFFFF"/>
                </a:solidFill>
              </a:rPr>
              <a:t>Dan Colton (US)	</a:t>
            </a:r>
            <a:r>
              <a:rPr lang="en-US" b="1" dirty="0" smtClean="0">
                <a:solidFill>
                  <a:srgbClr val="FFFFFF"/>
                </a:solidFill>
              </a:rPr>
              <a:t>	2843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William Snow (US)	1441	</a:t>
            </a:r>
          </a:p>
          <a:p>
            <a:r>
              <a:rPr lang="en-US" b="1" dirty="0">
                <a:solidFill>
                  <a:srgbClr val="FFFFFF"/>
                </a:solidFill>
              </a:rPr>
              <a:t>Walter Friedrich (US)	1403	</a:t>
            </a:r>
          </a:p>
          <a:p>
            <a:r>
              <a:rPr lang="en-US" b="1" dirty="0">
                <a:solidFill>
                  <a:srgbClr val="FFFFFF"/>
                </a:solidFill>
              </a:rPr>
              <a:t>Larry Suter (US)	</a:t>
            </a:r>
            <a:r>
              <a:rPr lang="en-US" b="1" dirty="0" smtClean="0">
                <a:solidFill>
                  <a:srgbClr val="FFFFFF"/>
                </a:solidFill>
              </a:rPr>
              <a:t>	1228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r>
              <a:rPr lang="en-US" b="1" dirty="0">
                <a:solidFill>
                  <a:srgbClr val="FFFFFF"/>
                </a:solidFill>
              </a:rPr>
              <a:t>Andrew Chant (CA)	1099	</a:t>
            </a:r>
          </a:p>
          <a:p>
            <a:r>
              <a:rPr lang="en-US" b="1" dirty="0">
                <a:solidFill>
                  <a:srgbClr val="FFFFFF"/>
                </a:solidFill>
              </a:rPr>
              <a:t>Van Henson (US)	953	</a:t>
            </a:r>
          </a:p>
          <a:p>
            <a:r>
              <a:rPr lang="en-US" b="1" dirty="0">
                <a:solidFill>
                  <a:srgbClr val="FFFFFF"/>
                </a:solidFill>
              </a:rPr>
              <a:t>Matthew </a:t>
            </a:r>
            <a:r>
              <a:rPr lang="en-US" b="1" dirty="0" err="1">
                <a:solidFill>
                  <a:srgbClr val="FFFFFF"/>
                </a:solidFill>
              </a:rPr>
              <a:t>Gast</a:t>
            </a:r>
            <a:r>
              <a:rPr lang="en-US" b="1" dirty="0">
                <a:solidFill>
                  <a:srgbClr val="FFFFFF"/>
                </a:solidFill>
              </a:rPr>
              <a:t> (US)	892	</a:t>
            </a:r>
          </a:p>
          <a:p>
            <a:r>
              <a:rPr lang="de-DE" b="1" dirty="0">
                <a:solidFill>
                  <a:srgbClr val="FFFFFF"/>
                </a:solidFill>
              </a:rPr>
              <a:t>Jim </a:t>
            </a:r>
            <a:r>
              <a:rPr lang="de-DE" b="1" dirty="0" err="1">
                <a:solidFill>
                  <a:srgbClr val="FFFFFF"/>
                </a:solidFill>
              </a:rPr>
              <a:t>Alton</a:t>
            </a:r>
            <a:r>
              <a:rPr lang="de-DE" b="1" dirty="0">
                <a:solidFill>
                  <a:srgbClr val="FFFFFF"/>
                </a:solidFill>
              </a:rPr>
              <a:t> (US)	</a:t>
            </a:r>
            <a:r>
              <a:rPr lang="de-DE" b="1" dirty="0" smtClean="0">
                <a:solidFill>
                  <a:srgbClr val="FFFFFF"/>
                </a:solidFill>
              </a:rPr>
              <a:t>	871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  <a:p>
            <a:r>
              <a:rPr lang="de-DE" b="1" dirty="0">
                <a:solidFill>
                  <a:srgbClr val="FFFFFF"/>
                </a:solidFill>
              </a:rPr>
              <a:t>Brent Davidson (US)	754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762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Brian Roach!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6450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72070"/>
            <a:ext cx="8378653" cy="923330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Congratulations Brian!!!!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IMG_41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10081" r="30127" b="15148"/>
          <a:stretch/>
        </p:blipFill>
        <p:spPr>
          <a:xfrm>
            <a:off x="2362200" y="1600200"/>
            <a:ext cx="4349325" cy="44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44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28600"/>
            <a:ext cx="86868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Coveted 1-26 Trophy recognizing the longest 1-26 OLC flight in 2017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5078" y="1752600"/>
            <a:ext cx="8770322" cy="3323151"/>
            <a:chOff x="145078" y="1752600"/>
            <a:chExt cx="8770322" cy="3323151"/>
          </a:xfrm>
        </p:grpSpPr>
        <p:pic>
          <p:nvPicPr>
            <p:cNvPr id="2" name="Picture 1" descr="IMG_0863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1" t="35495" r="25352" b="31324"/>
            <a:stretch/>
          </p:blipFill>
          <p:spPr>
            <a:xfrm>
              <a:off x="4704007" y="1752600"/>
              <a:ext cx="4211393" cy="332315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5078" y="2057400"/>
              <a:ext cx="4554377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</a:rPr>
                <a:t>Larry Suter</a:t>
              </a:r>
            </a:p>
            <a:p>
              <a:pPr algn="ctr"/>
              <a:r>
                <a:rPr lang="en-US" sz="2800" b="1" dirty="0" smtClean="0">
                  <a:solidFill>
                    <a:srgbClr val="FFFFFF"/>
                  </a:solidFill>
                </a:rPr>
                <a:t>63 km</a:t>
              </a:r>
            </a:p>
            <a:p>
              <a:pPr algn="ctr"/>
              <a:r>
                <a:rPr lang="en-US" sz="2800" b="1" dirty="0" smtClean="0">
                  <a:solidFill>
                    <a:srgbClr val="FFFFFF"/>
                  </a:solidFill>
                </a:rPr>
                <a:t>Air Sailing Thermal Camp</a:t>
              </a:r>
            </a:p>
            <a:p>
              <a:pPr algn="ctr"/>
              <a:r>
                <a:rPr lang="en-US" sz="2800" b="1" dirty="0" smtClean="0">
                  <a:solidFill>
                    <a:srgbClr val="FFFFFF"/>
                  </a:solidFill>
                </a:rPr>
                <a:t>6/7/17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52400"/>
            <a:ext cx="83058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MOST IMPROVED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PILOT 2017: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2895600"/>
            <a:ext cx="8458200" cy="2590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1">
              <a:buFontTx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lvl="1">
              <a:buFontTx/>
              <a:buNone/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85800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Won the NCSA XC perpetual trophy in spite of spending endless hours doing maintenance on club gliders and 1YC</a:t>
            </a:r>
          </a:p>
          <a:p>
            <a:pPr marL="457200" indent="-457200">
              <a:buFont typeface="Arial"/>
              <a:buChar char="•"/>
            </a:pP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Skillfully managed his task distances to be just under 300km, thus preserving his x3 pilot factor</a:t>
            </a:r>
          </a:p>
          <a:p>
            <a:pPr marL="457200" indent="-457200">
              <a:buFont typeface="Arial"/>
              <a:buChar char="•"/>
            </a:pP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And did it all w/o the winglets we now know he’s been dreaming of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8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72070"/>
            <a:ext cx="4263569" cy="923330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Brian Roach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IMG_41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10081" r="30127" b="15148"/>
          <a:stretch/>
        </p:blipFill>
        <p:spPr>
          <a:xfrm>
            <a:off x="2133600" y="1905000"/>
            <a:ext cx="4349325" cy="44894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76800" y="339773"/>
            <a:ext cx="4038600" cy="2251027"/>
            <a:chOff x="4876800" y="339773"/>
            <a:chExt cx="4038600" cy="2251027"/>
          </a:xfrm>
        </p:grpSpPr>
        <p:pic>
          <p:nvPicPr>
            <p:cNvPr id="3" name="Picture 2" descr="asw27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t="21044" r="4573" b="29296"/>
            <a:stretch/>
          </p:blipFill>
          <p:spPr>
            <a:xfrm>
              <a:off x="5791200" y="457200"/>
              <a:ext cx="2788035" cy="120992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 bwMode="auto">
            <a:xfrm>
              <a:off x="5486400" y="1905000"/>
              <a:ext cx="228600" cy="228600"/>
            </a:xfrm>
            <a:prstGeom prst="ellips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715000" y="1676400"/>
              <a:ext cx="304800" cy="304800"/>
            </a:xfrm>
            <a:prstGeom prst="ellips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257800" y="2057400"/>
              <a:ext cx="228600" cy="228600"/>
            </a:xfrm>
            <a:prstGeom prst="ellips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876800" y="2438400"/>
              <a:ext cx="152400" cy="152400"/>
            </a:xfrm>
            <a:prstGeom prst="ellips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050780" y="2286000"/>
              <a:ext cx="152400" cy="152400"/>
            </a:xfrm>
            <a:prstGeom prst="ellips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  <p:sp>
          <p:nvSpPr>
            <p:cNvPr id="4" name="Right Triangle 3"/>
            <p:cNvSpPr/>
            <p:nvPr/>
          </p:nvSpPr>
          <p:spPr bwMode="auto">
            <a:xfrm rot="6605608">
              <a:off x="5689182" y="422226"/>
              <a:ext cx="609600" cy="533400"/>
            </a:xfrm>
            <a:prstGeom prst="rtTriangle">
              <a:avLst/>
            </a:prstGeom>
            <a:solidFill>
              <a:srgbClr val="0D1E3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  <p:sp>
          <p:nvSpPr>
            <p:cNvPr id="14" name="Right Triangle 13"/>
            <p:cNvSpPr/>
            <p:nvPr/>
          </p:nvSpPr>
          <p:spPr bwMode="auto">
            <a:xfrm rot="9686192">
              <a:off x="8127582" y="339773"/>
              <a:ext cx="609600" cy="533400"/>
            </a:xfrm>
            <a:prstGeom prst="rtTriangle">
              <a:avLst/>
            </a:prstGeom>
            <a:solidFill>
              <a:srgbClr val="0D1E3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638800" y="381000"/>
              <a:ext cx="3276600" cy="1447800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187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6576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MOST IMPROVED PILOT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Brian Roach</a:t>
            </a:r>
            <a:endParaRPr lang="en-US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5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Paul MacDonald  Chief Tow Pilot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Dave </a:t>
            </a:r>
            <a:r>
              <a:rPr lang="en-US" sz="2800" b="1" dirty="0" err="1">
                <a:solidFill>
                  <a:schemeClr val="bg1"/>
                </a:solidFill>
              </a:rPr>
              <a:t>Magaw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Shamim</a:t>
            </a:r>
            <a:r>
              <a:rPr lang="en-US" sz="2800" b="1" dirty="0" smtClean="0">
                <a:solidFill>
                  <a:schemeClr val="bg1"/>
                </a:solidFill>
              </a:rPr>
              <a:t> Mohamed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Ed </a:t>
            </a:r>
            <a:r>
              <a:rPr lang="en-US" sz="2800" b="1" dirty="0" err="1" smtClean="0">
                <a:solidFill>
                  <a:schemeClr val="bg1"/>
                </a:solidFill>
              </a:rPr>
              <a:t>Ott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Rick Robbins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Dale Roberts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John Scott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Dean Hickman Smith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2017 Tow Pilots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2901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 Tow Pilot of the Year: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685800"/>
            <a:ext cx="8229600" cy="5562600"/>
            <a:chOff x="381000" y="685800"/>
            <a:chExt cx="8229600" cy="5562600"/>
          </a:xfrm>
        </p:grpSpPr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381000" y="685800"/>
              <a:ext cx="8229600" cy="1143000"/>
            </a:xfrm>
            <a:prstGeom prst="rect">
              <a:avLst/>
            </a:prstGeom>
            <a:noFill/>
            <a:ln cap="flat" algn="ctr">
              <a:miter lim="800000"/>
              <a:headEnd/>
              <a:tailEnd/>
            </a:ln>
          </p:spPr>
          <p:txBody>
            <a:bodyPr anchor="ctr"/>
            <a:lstStyle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4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Dale Roberts</a:t>
              </a:r>
              <a:endPara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" name="Picture 1" descr="Dale_Kate_Phil_Omarama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9" t="16188" r="47742" b="28300"/>
            <a:stretch/>
          </p:blipFill>
          <p:spPr>
            <a:xfrm>
              <a:off x="1752600" y="1676400"/>
              <a:ext cx="5985186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758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6576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TOW PILOT OF THE YEAR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DALE ROBERTS</a:t>
            </a:r>
            <a:endParaRPr lang="en-US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8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 Spark Plug: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 descr="IMG_88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20906" r="2633" b="5227"/>
          <a:stretch/>
        </p:blipFill>
        <p:spPr>
          <a:xfrm>
            <a:off x="764474" y="1447800"/>
            <a:ext cx="7769926" cy="506584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457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John Scott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5751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 in 2017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2000" y="1447800"/>
            <a:ext cx="5029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Peter </a:t>
            </a:r>
            <a:r>
              <a:rPr lang="en-US" b="1" dirty="0" err="1" smtClean="0">
                <a:solidFill>
                  <a:schemeClr val="bg1"/>
                </a:solidFill>
              </a:rPr>
              <a:t>Rusko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IMG_08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7096" r="4645" b="1186"/>
          <a:stretch/>
        </p:blipFill>
        <p:spPr>
          <a:xfrm>
            <a:off x="1524000" y="2209800"/>
            <a:ext cx="6336108" cy="39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6576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NCSA SPARK PLUG AWARD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JOHN SCOTT</a:t>
            </a:r>
            <a:endParaRPr lang="en-US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4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John Boyce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Matthew </a:t>
            </a:r>
            <a:r>
              <a:rPr lang="en-US" sz="2800" b="1" dirty="0" err="1" smtClean="0">
                <a:solidFill>
                  <a:schemeClr val="bg1"/>
                </a:solidFill>
              </a:rPr>
              <a:t>Gast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Buzz Graves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John </a:t>
            </a:r>
            <a:r>
              <a:rPr lang="en-US" sz="2800" b="1" dirty="0" err="1" smtClean="0">
                <a:solidFill>
                  <a:schemeClr val="bg1"/>
                </a:solidFill>
              </a:rPr>
              <a:t>Randazzo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Mike Schneider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Larry Suter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Terence Wilson</a:t>
            </a:r>
            <a:endParaRPr lang="en-US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2017 Flight Instructors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4528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6576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INSTRUCTOR OF THE YEAR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BUZZ GRAVES</a:t>
            </a:r>
            <a:endParaRPr lang="en-US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6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 Instructor Of The Year: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1" descr="ToddSol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t="14844" r="9145" b="14563"/>
          <a:stretch/>
        </p:blipFill>
        <p:spPr>
          <a:xfrm>
            <a:off x="1981200" y="1548982"/>
            <a:ext cx="3962400" cy="512315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81600" y="1981200"/>
            <a:ext cx="1860585" cy="533400"/>
            <a:chOff x="5181600" y="1981200"/>
            <a:chExt cx="1860585" cy="533400"/>
          </a:xfrm>
        </p:grpSpPr>
        <p:sp>
          <p:nvSpPr>
            <p:cNvPr id="4" name="TextBox 3"/>
            <p:cNvSpPr txBox="1"/>
            <p:nvPr/>
          </p:nvSpPr>
          <p:spPr>
            <a:xfrm>
              <a:off x="6019800" y="1981200"/>
              <a:ext cx="1022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Buzz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4" idx="1"/>
            </p:cNvCxnSpPr>
            <p:nvPr/>
          </p:nvCxnSpPr>
          <p:spPr bwMode="auto">
            <a:xfrm flipH="1">
              <a:off x="5181600" y="2242810"/>
              <a:ext cx="838200" cy="27179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228600" y="1905000"/>
            <a:ext cx="2819400" cy="990600"/>
            <a:chOff x="228600" y="1905000"/>
            <a:chExt cx="2819400" cy="990600"/>
          </a:xfrm>
        </p:grpSpPr>
        <p:sp>
          <p:nvSpPr>
            <p:cNvPr id="6" name="TextBox 5"/>
            <p:cNvSpPr txBox="1"/>
            <p:nvPr/>
          </p:nvSpPr>
          <p:spPr>
            <a:xfrm>
              <a:off x="228600" y="1905000"/>
              <a:ext cx="1752600" cy="99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Typical Student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1676400" y="2286000"/>
              <a:ext cx="1371600" cy="42419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2743200" y="762000"/>
            <a:ext cx="3263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Buzz Graves</a:t>
            </a:r>
          </a:p>
        </p:txBody>
      </p:sp>
    </p:spTree>
    <p:extLst>
      <p:ext uri="{BB962C8B-B14F-4D97-AF65-F5344CB8AC3E}">
        <p14:creationId xmlns:p14="http://schemas.microsoft.com/office/powerpoint/2010/main" val="1812443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 Presidential Award: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43200" y="762000"/>
            <a:ext cx="3276600" cy="5799477"/>
            <a:chOff x="2743200" y="762000"/>
            <a:chExt cx="3276600" cy="5799477"/>
          </a:xfrm>
        </p:grpSpPr>
        <p:sp>
          <p:nvSpPr>
            <p:cNvPr id="14" name="TextBox 13"/>
            <p:cNvSpPr txBox="1"/>
            <p:nvPr/>
          </p:nvSpPr>
          <p:spPr>
            <a:xfrm>
              <a:off x="2743200" y="762000"/>
              <a:ext cx="30923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  <a:ea typeface="+mj-ea"/>
                  <a:cs typeface="+mj-cs"/>
                </a:rPr>
                <a:t>John Jewell</a:t>
              </a:r>
              <a:endPara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" name="Picture 2" descr="20161023_135843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" r="9263"/>
            <a:stretch/>
          </p:blipFill>
          <p:spPr>
            <a:xfrm rot="5400000">
              <a:off x="1938961" y="2480639"/>
              <a:ext cx="4961277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31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3"/>
            <a:ext cx="9144000" cy="6858894"/>
            <a:chOff x="0" y="453"/>
            <a:chExt cx="9144000" cy="6858894"/>
          </a:xfrm>
        </p:grpSpPr>
        <p:pic>
          <p:nvPicPr>
            <p:cNvPr id="6" name="Picture 5" descr="ByronSunset 25Jan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53"/>
              <a:ext cx="9144000" cy="6858894"/>
            </a:xfrm>
            <a:prstGeom prst="rect">
              <a:avLst/>
            </a:prstGeom>
            <a:noFill/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83474" y="381000"/>
              <a:ext cx="8048625" cy="6096000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889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2017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4290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 PRESIDENTIAL AWARD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MERITORIOUS SERVICE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JOHN JEWELL</a:t>
            </a:r>
            <a:endParaRPr lang="en-US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51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 in 2017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1219200"/>
            <a:ext cx="5029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Sergey </a:t>
            </a:r>
            <a:r>
              <a:rPr lang="en-US" b="1" dirty="0" err="1" smtClean="0">
                <a:solidFill>
                  <a:schemeClr val="bg1"/>
                </a:solidFill>
              </a:rPr>
              <a:t>Kataev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IMG_20170916_151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8120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Glider Ratings or Wings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Marianne Guerin- Commercial Glider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8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CHECK-OUTS IN NEW GLIDERS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371600"/>
            <a:ext cx="82296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Brian </a:t>
            </a:r>
            <a:r>
              <a:rPr lang="it-IT" b="1" dirty="0" err="1" smtClean="0">
                <a:solidFill>
                  <a:schemeClr val="bg1"/>
                </a:solidFill>
              </a:rPr>
              <a:t>R</a:t>
            </a:r>
            <a:r>
              <a:rPr lang="it-IT" b="1" dirty="0" smtClean="0">
                <a:solidFill>
                  <a:schemeClr val="bg1"/>
                </a:solidFill>
              </a:rPr>
              <a:t>- ASW-27B</a:t>
            </a:r>
          </a:p>
          <a:p>
            <a:pPr marL="0" indent="0">
              <a:buNone/>
            </a:pPr>
            <a:r>
              <a:rPr lang="it-IT" b="1" dirty="0" err="1" smtClean="0">
                <a:solidFill>
                  <a:schemeClr val="bg1"/>
                </a:solidFill>
              </a:rPr>
              <a:t>Sergey</a:t>
            </a:r>
            <a:r>
              <a:rPr lang="it-IT" b="1" dirty="0" smtClean="0">
                <a:solidFill>
                  <a:schemeClr val="bg1"/>
                </a:solidFill>
              </a:rPr>
              <a:t>- G-103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Marianne- </a:t>
            </a:r>
            <a:r>
              <a:rPr lang="it-IT" b="1" dirty="0" err="1" smtClean="0">
                <a:solidFill>
                  <a:schemeClr val="bg1"/>
                </a:solidFill>
              </a:rPr>
              <a:t>Blanik</a:t>
            </a:r>
            <a:r>
              <a:rPr lang="it-IT" b="1" dirty="0" smtClean="0">
                <a:solidFill>
                  <a:schemeClr val="bg1"/>
                </a:solidFill>
              </a:rPr>
              <a:t> L-23, L-33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Brent- G-102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Ace- SGS 2-32, L-33, ASW-19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bg1"/>
                </a:solidFill>
              </a:rPr>
              <a:t>(“The L-33 and the ASW19 </a:t>
            </a:r>
            <a:r>
              <a:rPr lang="it-IT" b="1" dirty="0" err="1">
                <a:solidFill>
                  <a:schemeClr val="bg1"/>
                </a:solidFill>
              </a:rPr>
              <a:t>both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feel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amazing</a:t>
            </a:r>
            <a:r>
              <a:rPr lang="it-IT" b="1" dirty="0">
                <a:solidFill>
                  <a:schemeClr val="bg1"/>
                </a:solidFill>
              </a:rPr>
              <a:t> to </a:t>
            </a:r>
            <a:r>
              <a:rPr lang="it-IT" b="1" dirty="0" err="1">
                <a:solidFill>
                  <a:schemeClr val="bg1"/>
                </a:solidFill>
              </a:rPr>
              <a:t>fly</a:t>
            </a:r>
            <a:r>
              <a:rPr lang="it-IT" b="1" dirty="0">
                <a:solidFill>
                  <a:schemeClr val="bg1"/>
                </a:solidFill>
              </a:rPr>
              <a:t>. Control </a:t>
            </a:r>
            <a:r>
              <a:rPr lang="it-IT" b="1" dirty="0" err="1">
                <a:solidFill>
                  <a:schemeClr val="bg1"/>
                </a:solidFill>
              </a:rPr>
              <a:t>is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incredible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smooth</a:t>
            </a:r>
            <a:r>
              <a:rPr lang="it-IT" b="1" dirty="0">
                <a:solidFill>
                  <a:schemeClr val="bg1"/>
                </a:solidFill>
              </a:rPr>
              <a:t>”) </a:t>
            </a:r>
          </a:p>
        </p:txBody>
      </p:sp>
    </p:spTree>
    <p:extLst>
      <p:ext uri="{BB962C8B-B14F-4D97-AF65-F5344CB8AC3E}">
        <p14:creationId xmlns:p14="http://schemas.microsoft.com/office/powerpoint/2010/main" val="10940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20485</TotalTime>
  <Words>1530</Words>
  <Application>Microsoft Office PowerPoint</Application>
  <PresentationFormat>On-screen Show (4:3)</PresentationFormat>
  <Paragraphs>480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Custom Design</vt:lpstr>
      <vt:lpstr>1_Custom Design</vt:lpstr>
      <vt:lpstr>N.C.S.A BUSINESS MEETING/ AWARDS DINNER - 2018</vt:lpstr>
      <vt:lpstr>Agenda</vt:lpstr>
      <vt:lpstr>Member Achievements and Milestones in 2017  Numbers   Awards and Recognition</vt:lpstr>
      <vt:lpstr>FIRST SOLO in 2017 </vt:lpstr>
      <vt:lpstr>FIRST SOLO in 2017 </vt:lpstr>
      <vt:lpstr>FIRST SOLO in 2017 </vt:lpstr>
      <vt:lpstr>FIRST SOLO in 2017 </vt:lpstr>
      <vt:lpstr>New Glider Ratings or Wings</vt:lpstr>
      <vt:lpstr>CHECK-OUTS IN NEW GLIDERS</vt:lpstr>
      <vt:lpstr>CHECK-OUTS IN NEW GLIDERS</vt:lpstr>
      <vt:lpstr>Camps</vt:lpstr>
      <vt:lpstr>FLIGHTS AT NEW GLIDER SITES</vt:lpstr>
      <vt:lpstr>BESTS/MEMORABLE in 2017</vt:lpstr>
      <vt:lpstr>BESTS/MEMORABLE in 2017</vt:lpstr>
      <vt:lpstr>BESTS/MEMORABLE in 2017</vt:lpstr>
      <vt:lpstr>BESTS/MEMORABLE in 2017</vt:lpstr>
      <vt:lpstr>BESTS/MEMORABLE in 2017</vt:lpstr>
      <vt:lpstr>More MEMORABLE in 2017</vt:lpstr>
      <vt:lpstr>More MEMORABLE in 2017</vt:lpstr>
      <vt:lpstr>PowerPoint Presentation</vt:lpstr>
      <vt:lpstr>PowerPoint Presentation</vt:lpstr>
      <vt:lpstr>PowerPoint Presentation</vt:lpstr>
      <vt:lpstr>Member Achievements and Milestones in 2015  OLC Numbers    Awards and Recognition</vt:lpstr>
      <vt:lpstr>PowerPoint Presentation</vt:lpstr>
      <vt:lpstr>PowerPoint Presentation</vt:lpstr>
      <vt:lpstr>TOTAL NUMBER OF OLC FLIGHTS 2017 </vt:lpstr>
      <vt:lpstr>TOTAL NUMBER OF OLC FLIGHTS 2017 </vt:lpstr>
      <vt:lpstr>TOTAL OLC GLIDER HOURS- 2017</vt:lpstr>
      <vt:lpstr>TOTAL OLC GLIDER HOURS- 2017</vt:lpstr>
      <vt:lpstr>LONGEST FLIGHT (KM) – FROM BYRON 2017 OLC</vt:lpstr>
      <vt:lpstr>LONGEST DISTANCE (KM) – ANYWHERE 2017 OLC</vt:lpstr>
      <vt:lpstr>LONGEST DISTANCE (KM) – ANYWHERE 2017 OLC</vt:lpstr>
      <vt:lpstr>LONGEST DISTANCE (KM) – IN A CLUB SHIP 2017 OLC</vt:lpstr>
      <vt:lpstr>FASTEST AVERAGE X-C SPEED ANYWHERE (OLC Flight &gt;100km) </vt:lpstr>
      <vt:lpstr>FASTEST AVERAGE X-C SPEED ANYWHERE (OLC Flight &gt;100km) </vt:lpstr>
      <vt:lpstr>Member Achievements and Milestones in 2015  Numbers   Awards and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NCSA Cross Country Perpetual Trophy</vt:lpstr>
      <vt:lpstr>The Pilot Factor gives newer XC pilots a real chance (given that Ramy’s already won it twice)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Coveted 1-26 Trophy recognizing the longest 1-26 OLC flight in 2017</vt:lpstr>
      <vt:lpstr>MOST IMPROVED PILOT 2017: </vt:lpstr>
      <vt:lpstr>PowerPoint Presentation</vt:lpstr>
      <vt:lpstr>PowerPoint Presentation</vt:lpstr>
      <vt:lpstr>PowerPoint Presentation</vt:lpstr>
      <vt:lpstr>2017 Tow Pilot of the Year:</vt:lpstr>
      <vt:lpstr>PowerPoint Presentation</vt:lpstr>
      <vt:lpstr>2017 Spark Plug:</vt:lpstr>
      <vt:lpstr>PowerPoint Presentation</vt:lpstr>
      <vt:lpstr>PowerPoint Presentation</vt:lpstr>
      <vt:lpstr>PowerPoint Presentation</vt:lpstr>
      <vt:lpstr>2017 Instructor Of The Year:</vt:lpstr>
      <vt:lpstr>2017 Presidential Award:</vt:lpstr>
      <vt:lpstr>PowerPoint Presentation</vt:lpstr>
    </vt:vector>
  </TitlesOfParts>
  <Company>maximus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SOLO</dc:title>
  <dc:creator>richardpearl</dc:creator>
  <cp:lastModifiedBy>Van</cp:lastModifiedBy>
  <cp:revision>383</cp:revision>
  <dcterms:created xsi:type="dcterms:W3CDTF">2008-01-16T01:06:45Z</dcterms:created>
  <dcterms:modified xsi:type="dcterms:W3CDTF">2018-01-28T00:26:51Z</dcterms:modified>
</cp:coreProperties>
</file>