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handoutMasterIdLst>
    <p:handoutMasterId r:id="rId72"/>
  </p:handoutMasterIdLst>
  <p:sldIdLst>
    <p:sldId id="465" r:id="rId2"/>
    <p:sldId id="466" r:id="rId3"/>
    <p:sldId id="548" r:id="rId4"/>
    <p:sldId id="549" r:id="rId5"/>
    <p:sldId id="550" r:id="rId6"/>
    <p:sldId id="551" r:id="rId7"/>
    <p:sldId id="473" r:id="rId8"/>
    <p:sldId id="547" r:id="rId9"/>
    <p:sldId id="476" r:id="rId10"/>
    <p:sldId id="479" r:id="rId11"/>
    <p:sldId id="528" r:id="rId12"/>
    <p:sldId id="552" r:id="rId13"/>
    <p:sldId id="481" r:id="rId14"/>
    <p:sldId id="553" r:id="rId15"/>
    <p:sldId id="554" r:id="rId16"/>
    <p:sldId id="483" r:id="rId17"/>
    <p:sldId id="555" r:id="rId18"/>
    <p:sldId id="531" r:id="rId19"/>
    <p:sldId id="529" r:id="rId20"/>
    <p:sldId id="556" r:id="rId21"/>
    <p:sldId id="557" r:id="rId22"/>
    <p:sldId id="558" r:id="rId23"/>
    <p:sldId id="559" r:id="rId24"/>
    <p:sldId id="560" r:id="rId25"/>
    <p:sldId id="563" r:id="rId26"/>
    <p:sldId id="533" r:id="rId27"/>
    <p:sldId id="508" r:id="rId28"/>
    <p:sldId id="561" r:id="rId29"/>
    <p:sldId id="562" r:id="rId30"/>
    <p:sldId id="430" r:id="rId31"/>
    <p:sldId id="349" r:id="rId32"/>
    <p:sldId id="415" r:id="rId33"/>
    <p:sldId id="318" r:id="rId34"/>
    <p:sldId id="462" r:id="rId35"/>
    <p:sldId id="380" r:id="rId36"/>
    <p:sldId id="544" r:id="rId37"/>
    <p:sldId id="545" r:id="rId38"/>
    <p:sldId id="359" r:id="rId39"/>
    <p:sldId id="525" r:id="rId40"/>
    <p:sldId id="539" r:id="rId41"/>
    <p:sldId id="540" r:id="rId42"/>
    <p:sldId id="290" r:id="rId43"/>
    <p:sldId id="464" r:id="rId44"/>
    <p:sldId id="543" r:id="rId45"/>
    <p:sldId id="534" r:id="rId46"/>
    <p:sldId id="535" r:id="rId47"/>
    <p:sldId id="456" r:id="rId48"/>
    <p:sldId id="538" r:id="rId49"/>
    <p:sldId id="293" r:id="rId50"/>
    <p:sldId id="542" r:id="rId51"/>
    <p:sldId id="454" r:id="rId52"/>
    <p:sldId id="536" r:id="rId53"/>
    <p:sldId id="537" r:id="rId54"/>
    <p:sldId id="431" r:id="rId55"/>
    <p:sldId id="388" r:id="rId56"/>
    <p:sldId id="389" r:id="rId57"/>
    <p:sldId id="398" r:id="rId58"/>
    <p:sldId id="457" r:id="rId59"/>
    <p:sldId id="458" r:id="rId60"/>
    <p:sldId id="459" r:id="rId61"/>
    <p:sldId id="455" r:id="rId62"/>
    <p:sldId id="420" r:id="rId63"/>
    <p:sldId id="511" r:id="rId64"/>
    <p:sldId id="541" r:id="rId65"/>
    <p:sldId id="523" r:id="rId66"/>
    <p:sldId id="527" r:id="rId67"/>
    <p:sldId id="524" r:id="rId68"/>
    <p:sldId id="522" r:id="rId69"/>
    <p:sldId id="515" r:id="rId70"/>
    <p:sldId id="520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E37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91" autoAdjust="0"/>
    <p:restoredTop sz="94660" autoAdjust="0"/>
  </p:normalViewPr>
  <p:slideViewPr>
    <p:cSldViewPr>
      <p:cViewPr>
        <p:scale>
          <a:sx n="94" d="100"/>
          <a:sy n="94" d="100"/>
        </p:scale>
        <p:origin x="-10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62821FB-7A0A-49B6-B69B-D975F2253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6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43" name="Picture 15" descr="old_backgroun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1450" y="114300"/>
            <a:ext cx="8839200" cy="6629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microsoft.com/office/2007/relationships/hdphoto" Target="../media/hdphoto4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5.wd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N.C.S.A BUSINESS MEETING/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DINNER -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2020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01" name="Picture 4" descr="AIRP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753953">
            <a:off x="2139950" y="1746250"/>
            <a:ext cx="4038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77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Camps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9906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Sergey </a:t>
            </a:r>
            <a:r>
              <a:rPr lang="en-US" b="1" dirty="0" err="1" smtClean="0">
                <a:solidFill>
                  <a:schemeClr val="bg1"/>
                </a:solidFill>
              </a:rPr>
              <a:t>Kataev</a:t>
            </a:r>
            <a:r>
              <a:rPr lang="en-US" b="1" dirty="0" smtClean="0">
                <a:solidFill>
                  <a:schemeClr val="bg1"/>
                </a:solidFill>
              </a:rPr>
              <a:t>- XC Camp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Peter </a:t>
            </a:r>
            <a:r>
              <a:rPr lang="en-US" b="1" dirty="0" err="1" smtClean="0">
                <a:solidFill>
                  <a:schemeClr val="bg1"/>
                </a:solidFill>
              </a:rPr>
              <a:t>Rusko</a:t>
            </a:r>
            <a:r>
              <a:rPr lang="en-US" b="1" dirty="0" smtClean="0">
                <a:solidFill>
                  <a:schemeClr val="bg1"/>
                </a:solidFill>
              </a:rPr>
              <a:t>- XC Camp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Dan Colton- ASA Camp at Parowan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Ramy</a:t>
            </a:r>
            <a:r>
              <a:rPr lang="en-US" b="1" dirty="0" smtClean="0">
                <a:solidFill>
                  <a:schemeClr val="bg1"/>
                </a:solidFill>
              </a:rPr>
              <a:t> - Parowan, Tonopah, Ely, </a:t>
            </a:r>
            <a:r>
              <a:rPr lang="en-US" b="1" dirty="0" err="1" smtClean="0">
                <a:solidFill>
                  <a:schemeClr val="bg1"/>
                </a:solidFill>
              </a:rPr>
              <a:t>Panoche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John S- Assistant Director Thermal Camp &amp; Lead Tow Pilot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Larry- Director Thermal Camp, XC camp mentor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r>
              <a:rPr lang="en-US" b="1" dirty="0" smtClean="0">
                <a:solidFill>
                  <a:schemeClr val="bg1"/>
                </a:solidFill>
              </a:rPr>
              <a:t> Instructor at Truckee Youth Soaring Camp</a:t>
            </a:r>
          </a:p>
        </p:txBody>
      </p:sp>
    </p:spTree>
    <p:extLst>
      <p:ext uri="{BB962C8B-B14F-4D97-AF65-F5344CB8AC3E}">
        <p14:creationId xmlns:p14="http://schemas.microsoft.com/office/powerpoint/2010/main" val="312904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Camps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9906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Mike M- Contest Director at FAI Region 11 contest at Truckee</a:t>
            </a:r>
          </a:p>
        </p:txBody>
      </p:sp>
    </p:spTree>
    <p:extLst>
      <p:ext uri="{BB962C8B-B14F-4D97-AF65-F5344CB8AC3E}">
        <p14:creationId xmlns:p14="http://schemas.microsoft.com/office/powerpoint/2010/main" val="146288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FLIGHTS AT NEW GLIDER SITES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1371600"/>
            <a:ext cx="8534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Dan C- Parowan, UT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Paul Lowenstein- Truckee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Marianne- </a:t>
            </a:r>
            <a:r>
              <a:rPr lang="en-US" b="1" dirty="0" err="1" smtClean="0">
                <a:solidFill>
                  <a:schemeClr val="bg1"/>
                </a:solidFill>
              </a:rPr>
              <a:t>Omarama</a:t>
            </a:r>
            <a:r>
              <a:rPr lang="en-US" b="1" dirty="0" smtClean="0">
                <a:solidFill>
                  <a:schemeClr val="bg1"/>
                </a:solidFill>
              </a:rPr>
              <a:t>, NZ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Paul MacDonald- </a:t>
            </a:r>
            <a:r>
              <a:rPr lang="en-US" b="1" dirty="0" err="1" smtClean="0">
                <a:solidFill>
                  <a:schemeClr val="bg1"/>
                </a:solidFill>
              </a:rPr>
              <a:t>Omarama</a:t>
            </a:r>
            <a:r>
              <a:rPr lang="en-US" b="1" dirty="0" smtClean="0">
                <a:solidFill>
                  <a:schemeClr val="bg1"/>
                </a:solidFill>
              </a:rPr>
              <a:t>, NZ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9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FLIGHTS AT NEW GLIDER SITES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1000" y="1371600"/>
            <a:ext cx="85344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Craig P- Byron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Michael D- Byron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Montek</a:t>
            </a:r>
            <a:r>
              <a:rPr lang="en-US" b="1" dirty="0" smtClean="0">
                <a:solidFill>
                  <a:schemeClr val="bg1"/>
                </a:solidFill>
              </a:rPr>
              <a:t> - Byron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Sunny </a:t>
            </a:r>
            <a:r>
              <a:rPr lang="mr-IN" b="1" dirty="0" smtClean="0">
                <a:solidFill>
                  <a:schemeClr val="bg1"/>
                </a:solidFill>
              </a:rPr>
              <a:t>–</a:t>
            </a:r>
            <a:r>
              <a:rPr lang="en-US" b="1" dirty="0" smtClean="0">
                <a:solidFill>
                  <a:schemeClr val="bg1"/>
                </a:solidFill>
              </a:rPr>
              <a:t> Byron</a:t>
            </a:r>
          </a:p>
          <a:p>
            <a:r>
              <a:rPr lang="en-US" b="1" dirty="0">
                <a:solidFill>
                  <a:schemeClr val="bg1"/>
                </a:solidFill>
              </a:rPr>
              <a:t>Claus </a:t>
            </a:r>
            <a:r>
              <a:rPr lang="en-US" b="1" dirty="0" err="1">
                <a:solidFill>
                  <a:schemeClr val="bg1"/>
                </a:solidFill>
              </a:rPr>
              <a:t>Weissman</a:t>
            </a:r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smtClean="0">
                <a:solidFill>
                  <a:schemeClr val="bg1"/>
                </a:solidFill>
              </a:rPr>
              <a:t>Byron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Our newest flight instructor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4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Introducing Claus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Weissman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1" descr="First Solo_04_May1978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747856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3434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Soloed in Germany when he was 14 (a while ago)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IMG_1342_in L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2933" r="15306" b="15070"/>
          <a:stretch/>
        </p:blipFill>
        <p:spPr>
          <a:xfrm>
            <a:off x="4648200" y="1447800"/>
            <a:ext cx="3952463" cy="3392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8768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Still smiling years later in a CAP L-23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22860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Claus is a: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ATP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CFI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CFI-G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Instructed at Long Island Soaring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Moved to the Bay Area last year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March 1</a:t>
            </a:r>
            <a:r>
              <a:rPr lang="en-US" sz="32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will be his first day as duty instructor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28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Landouts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Val-</a:t>
            </a:r>
            <a:r>
              <a:rPr lang="en-US" sz="28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two off</a:t>
            </a:r>
            <a:r>
              <a:rPr lang="en-US" sz="28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-field landings, one airport </a:t>
            </a:r>
            <a:r>
              <a:rPr lang="en-US" sz="28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landout</a:t>
            </a:r>
            <a:r>
              <a:rPr lang="en-US" sz="28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Tom </a:t>
            </a:r>
            <a:r>
              <a:rPr lang="en-US" sz="2800" b="1" dirty="0" err="1" smtClean="0">
                <a:solidFill>
                  <a:srgbClr val="FFFF00"/>
                </a:solidFill>
              </a:rPr>
              <a:t>Anklam</a:t>
            </a:r>
            <a:r>
              <a:rPr lang="en-US" sz="2800" b="1" dirty="0" smtClean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5 land outs this year. Tracy, </a:t>
            </a:r>
            <a:r>
              <a:rPr lang="en-US" sz="2800" b="1" dirty="0" err="1">
                <a:solidFill>
                  <a:srgbClr val="FFFF00"/>
                </a:solidFill>
              </a:rPr>
              <a:t>Sierraville</a:t>
            </a:r>
            <a:r>
              <a:rPr lang="en-US" sz="2800" b="1" dirty="0">
                <a:solidFill>
                  <a:srgbClr val="FFFF00"/>
                </a:solidFill>
              </a:rPr>
              <a:t>, 2 in Carson City and one in a field alongside Bear Valley Ranch Road - that was the "interesting" one. Told Bruce Roberts I'd buy him a nice dinner for coming to get me. But by the time we got back to Williams, the only option was Carl's Junior as they mopped the floor around us.</a:t>
            </a:r>
            <a:r>
              <a:rPr lang="en-US" sz="2800" dirty="0"/>
              <a:t>  </a:t>
            </a: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Paul L- </a:t>
            </a:r>
            <a:r>
              <a:rPr lang="en-US" sz="2800" b="1" dirty="0">
                <a:solidFill>
                  <a:srgbClr val="FFFF00"/>
                </a:solidFill>
              </a:rPr>
              <a:t>Carson City (classic failed return to Truckee). Hollister (diversion due to wind).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Brent Davidson- SS in </a:t>
            </a:r>
            <a:r>
              <a:rPr lang="en-US" sz="2800" b="1" dirty="0" err="1" smtClean="0">
                <a:solidFill>
                  <a:srgbClr val="FFFF00"/>
                </a:solidFill>
              </a:rPr>
              <a:t>Sierraville</a:t>
            </a:r>
            <a:r>
              <a:rPr lang="en-US" sz="2800" b="1" dirty="0" smtClean="0">
                <a:solidFill>
                  <a:srgbClr val="FFFF00"/>
                </a:solidFill>
              </a:rPr>
              <a:t>, twice.</a:t>
            </a:r>
          </a:p>
        </p:txBody>
      </p:sp>
    </p:spTree>
    <p:extLst>
      <p:ext uri="{BB962C8B-B14F-4D97-AF65-F5344CB8AC3E}">
        <p14:creationId xmlns:p14="http://schemas.microsoft.com/office/powerpoint/2010/main" val="365820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Landouts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Ramy</a:t>
            </a:r>
            <a:r>
              <a:rPr lang="en-US" sz="2800" b="1" dirty="0" smtClean="0">
                <a:solidFill>
                  <a:srgbClr val="FFFF00"/>
                </a:solidFill>
              </a:rPr>
              <a:t>- More </a:t>
            </a:r>
            <a:r>
              <a:rPr lang="en-US" sz="2800" b="1" dirty="0">
                <a:solidFill>
                  <a:srgbClr val="FFFF00"/>
                </a:solidFill>
              </a:rPr>
              <a:t>than ever! Time for a motor glider? Tracy (twice), Harris Ranch, Ramona’s ranch (required tractor retrieve from the plowed field), </a:t>
            </a:r>
            <a:r>
              <a:rPr lang="en-US" sz="2800" b="1" dirty="0" err="1">
                <a:solidFill>
                  <a:srgbClr val="FFFF00"/>
                </a:solidFill>
              </a:rPr>
              <a:t>Panoche</a:t>
            </a:r>
            <a:r>
              <a:rPr lang="en-US" sz="2800" b="1" dirty="0">
                <a:solidFill>
                  <a:srgbClr val="FFFF00"/>
                </a:solidFill>
              </a:rPr>
              <a:t> (planned), Heber City (planned), </a:t>
            </a:r>
            <a:r>
              <a:rPr lang="en-US" sz="2800" b="1" dirty="0" err="1">
                <a:solidFill>
                  <a:srgbClr val="FFFF00"/>
                </a:solidFill>
              </a:rPr>
              <a:t>Panguitch</a:t>
            </a:r>
            <a:r>
              <a:rPr lang="en-US" sz="2800" b="1" dirty="0">
                <a:solidFill>
                  <a:srgbClr val="FFFF00"/>
                </a:solidFill>
              </a:rPr>
              <a:t> UT, Battle Mountain (planned), Modesto, Reid </a:t>
            </a:r>
            <a:r>
              <a:rPr lang="en-US" sz="2800" b="1" dirty="0" err="1">
                <a:solidFill>
                  <a:srgbClr val="FFFF00"/>
                </a:solidFill>
              </a:rPr>
              <a:t>Hillview</a:t>
            </a:r>
            <a:r>
              <a:rPr lang="en-US" sz="2800" b="1" dirty="0">
                <a:solidFill>
                  <a:srgbClr val="FFFF00"/>
                </a:solidFill>
              </a:rPr>
              <a:t>, New Jerusalem (</a:t>
            </a:r>
            <a:r>
              <a:rPr lang="en-US" sz="2800" b="1" dirty="0" err="1">
                <a:solidFill>
                  <a:srgbClr val="FFFF00"/>
                </a:solidFill>
              </a:rPr>
              <a:t>Uber</a:t>
            </a:r>
            <a:r>
              <a:rPr lang="en-US" sz="2800" b="1" dirty="0">
                <a:solidFill>
                  <a:srgbClr val="FFFF00"/>
                </a:solidFill>
              </a:rPr>
              <a:t> retrieve) 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8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Paul McDonald-</a:t>
            </a:r>
            <a:r>
              <a:rPr lang="en-US" sz="2800" b="1" dirty="0">
                <a:solidFill>
                  <a:srgbClr val="FFFF00"/>
                </a:solidFill>
              </a:rPr>
              <a:t>In September: soaring the Southern Alps out of </a:t>
            </a:r>
            <a:r>
              <a:rPr lang="en-US" sz="2800" b="1" dirty="0" err="1" smtClean="0">
                <a:solidFill>
                  <a:srgbClr val="FFFF00"/>
                </a:solidFill>
              </a:rPr>
              <a:t>Omarama</a:t>
            </a:r>
            <a:r>
              <a:rPr lang="en-US" sz="2800" b="1" dirty="0">
                <a:solidFill>
                  <a:srgbClr val="FFFF00"/>
                </a:solidFill>
              </a:rPr>
              <a:t>, New </a:t>
            </a:r>
            <a:r>
              <a:rPr lang="en-US" sz="2800" b="1" dirty="0" smtClean="0">
                <a:solidFill>
                  <a:srgbClr val="FFFF00"/>
                </a:solidFill>
              </a:rPr>
              <a:t>Zealand. with </a:t>
            </a:r>
            <a:r>
              <a:rPr lang="en-US" sz="2800" b="1" dirty="0">
                <a:solidFill>
                  <a:srgbClr val="FFFF00"/>
                </a:solidFill>
              </a:rPr>
              <a:t>my wife, flying two Duo Discus sailplanes to over 22,000 feet. My Instructor Pilot was Gavin Wills. </a:t>
            </a:r>
            <a:r>
              <a:rPr lang="en-US" sz="2800" b="1" dirty="0" err="1">
                <a:solidFill>
                  <a:srgbClr val="FFFF00"/>
                </a:solidFill>
              </a:rPr>
              <a:t>Charissa's</a:t>
            </a:r>
            <a:r>
              <a:rPr lang="en-US" sz="2800" b="1" dirty="0">
                <a:solidFill>
                  <a:srgbClr val="FFFF00"/>
                </a:solidFill>
              </a:rPr>
              <a:t> was Milan </a:t>
            </a:r>
            <a:r>
              <a:rPr lang="en-US" sz="2800" b="1" dirty="0" err="1">
                <a:solidFill>
                  <a:srgbClr val="FFFF00"/>
                </a:solidFill>
              </a:rPr>
              <a:t>Kmetovics</a:t>
            </a:r>
            <a:r>
              <a:rPr lang="en-US" sz="2800" b="1" dirty="0">
                <a:solidFill>
                  <a:srgbClr val="FFFF00"/>
                </a:solidFill>
              </a:rPr>
              <a:t>. (While in New Zealand, I was also reunited with a 450 </a:t>
            </a:r>
            <a:r>
              <a:rPr lang="en-US" sz="2800" b="1" dirty="0" err="1">
                <a:solidFill>
                  <a:srgbClr val="FFFF00"/>
                </a:solidFill>
              </a:rPr>
              <a:t>Stearman</a:t>
            </a:r>
            <a:r>
              <a:rPr lang="en-US" sz="2800" b="1" dirty="0">
                <a:solidFill>
                  <a:srgbClr val="FFFF00"/>
                </a:solidFill>
              </a:rPr>
              <a:t> that I towed banners/billboards with out of Oakland for ten years.) </a:t>
            </a:r>
          </a:p>
        </p:txBody>
      </p:sp>
      <p:pic>
        <p:nvPicPr>
          <p:cNvPr id="2" name="Picture 1" descr="IMG_818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62400"/>
            <a:ext cx="4334933" cy="2438400"/>
          </a:xfrm>
          <a:prstGeom prst="rect">
            <a:avLst/>
          </a:prstGeom>
        </p:spPr>
      </p:pic>
      <p:pic>
        <p:nvPicPr>
          <p:cNvPr id="3" name="Picture 2" descr="IMG_796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90" y="3962400"/>
            <a:ext cx="4495799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John Boyce- </a:t>
            </a:r>
            <a:r>
              <a:rPr lang="en-US" sz="2800" b="1" dirty="0">
                <a:solidFill>
                  <a:srgbClr val="FFFF00"/>
                </a:solidFill>
              </a:rPr>
              <a:t>Sending Charlie </a:t>
            </a:r>
            <a:r>
              <a:rPr lang="en-US" sz="2800" b="1" dirty="0" err="1">
                <a:solidFill>
                  <a:srgbClr val="FFFF00"/>
                </a:solidFill>
              </a:rPr>
              <a:t>Bellenie</a:t>
            </a:r>
            <a:r>
              <a:rPr lang="en-US" sz="2800" b="1" dirty="0">
                <a:solidFill>
                  <a:srgbClr val="FFFF00"/>
                </a:solidFill>
              </a:rPr>
              <a:t> solo </a:t>
            </a:r>
            <a:r>
              <a:rPr lang="mr-IN" sz="2800" b="1" dirty="0" smtClean="0">
                <a:solidFill>
                  <a:srgbClr val="FFFF00"/>
                </a:solidFill>
              </a:rPr>
              <a:t>–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Yay </a:t>
            </a:r>
            <a:r>
              <a:rPr lang="en-US" sz="2800" b="1" dirty="0" smtClean="0">
                <a:solidFill>
                  <a:srgbClr val="FFFF00"/>
                </a:solidFill>
              </a:rPr>
              <a:t>Charlie</a:t>
            </a:r>
            <a:r>
              <a:rPr lang="en-US" sz="2800" b="1" dirty="0">
                <a:solidFill>
                  <a:srgbClr val="FFFF00"/>
                </a:solidFill>
              </a:rPr>
              <a:t>!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FF00"/>
                </a:solidFill>
              </a:rPr>
              <a:t>Cool Diablo wave flight with Alex </a:t>
            </a:r>
            <a:r>
              <a:rPr lang="en-US" sz="2800" b="1" dirty="0" err="1" smtClean="0">
                <a:solidFill>
                  <a:srgbClr val="FFFF00"/>
                </a:solidFill>
              </a:rPr>
              <a:t>Neigher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Tom </a:t>
            </a:r>
            <a:r>
              <a:rPr lang="en-US" sz="2800" b="1" dirty="0" err="1" smtClean="0">
                <a:solidFill>
                  <a:srgbClr val="FFFF00"/>
                </a:solidFill>
              </a:rPr>
              <a:t>Anklam</a:t>
            </a:r>
            <a:r>
              <a:rPr lang="en-US" sz="2800" b="1" dirty="0" smtClean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Did a 350 km out of Truckee south to Bridgeport/Mono Lake Area, mostly over the Eastern Sierras, with long stretches between 16K and 18K. Was not in Kansas Anymore on that one.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  <a:ea typeface="Arial"/>
                <a:cs typeface="Arial"/>
              </a:rPr>
              <a:t>Close encounter with two F-16s at 16K while flying along the East Rim of Lake Tahoe. Dipped their wings to get a better look at me as they roared by. Awe inspiring but...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3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62200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Member Achievements and Milestones in 2019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Numbers</a:t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and Recognition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31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Mike Mayo- Doing CD for the Region 11 contest at Truckee 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Montek</a:t>
            </a:r>
            <a:r>
              <a:rPr lang="en-US" sz="2800" b="1" dirty="0" smtClean="0">
                <a:solidFill>
                  <a:srgbClr val="FFFF00"/>
                </a:solidFill>
              </a:rPr>
              <a:t>- 1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st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Solo1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My first </a:t>
            </a:r>
            <a:r>
              <a:rPr lang="en-US" sz="2800" b="1" dirty="0" err="1">
                <a:solidFill>
                  <a:srgbClr val="FFFF00"/>
                </a:solidFill>
              </a:rPr>
              <a:t>thermalling</a:t>
            </a:r>
            <a:r>
              <a:rPr lang="en-US" sz="2800" b="1" dirty="0">
                <a:solidFill>
                  <a:srgbClr val="FFFF00"/>
                </a:solidFill>
              </a:rPr>
              <a:t> solo flight was 55 minutes, until I was told to come down due to the next student's turn. 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Paul L- </a:t>
            </a:r>
            <a:r>
              <a:rPr lang="en-US" sz="2800" b="1" dirty="0">
                <a:solidFill>
                  <a:srgbClr val="FFFF00"/>
                </a:solidFill>
              </a:rPr>
              <a:t>Wave to nearly 18k twice from Byron. First ever glider diversion (too windy at Byron to land on 27 October).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Roy Moeller- </a:t>
            </a:r>
            <a:r>
              <a:rPr lang="en-US" sz="2800" b="1" dirty="0">
                <a:solidFill>
                  <a:srgbClr val="FFFF00"/>
                </a:solidFill>
              </a:rPr>
              <a:t>Finally got the Cirrus back in the air at Truckee after a long hiatus. </a:t>
            </a:r>
          </a:p>
        </p:txBody>
      </p:sp>
    </p:spTree>
    <p:extLst>
      <p:ext uri="{BB962C8B-B14F-4D97-AF65-F5344CB8AC3E}">
        <p14:creationId xmlns:p14="http://schemas.microsoft.com/office/powerpoint/2010/main" val="20244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Dan C- 200km </a:t>
            </a:r>
            <a:r>
              <a:rPr lang="en-US" sz="2800" b="1" dirty="0">
                <a:solidFill>
                  <a:srgbClr val="FFFF00"/>
                </a:solidFill>
              </a:rPr>
              <a:t>spring xc soaring flights from Byron. Why doesn't everyone do them?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302km xc flight from Williams. Personal longest from Williams.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First </a:t>
            </a:r>
            <a:r>
              <a:rPr lang="en-US" sz="2800" b="1" dirty="0">
                <a:solidFill>
                  <a:srgbClr val="FFFF00"/>
                </a:solidFill>
              </a:rPr>
              <a:t>soaring safari (with </a:t>
            </a:r>
            <a:r>
              <a:rPr lang="en-US" sz="2800" b="1" dirty="0" err="1">
                <a:solidFill>
                  <a:srgbClr val="FFFF00"/>
                </a:solidFill>
              </a:rPr>
              <a:t>Ramy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Yanetz</a:t>
            </a:r>
            <a:r>
              <a:rPr lang="en-US" sz="2800" b="1" dirty="0">
                <a:solidFill>
                  <a:srgbClr val="FFFF00"/>
                </a:solidFill>
              </a:rPr>
              <a:t> TG and Eric Rupp ER). </a:t>
            </a:r>
            <a:r>
              <a:rPr lang="en-US" sz="2800" b="1" dirty="0" smtClean="0">
                <a:solidFill>
                  <a:srgbClr val="FFFF00"/>
                </a:solidFill>
              </a:rPr>
              <a:t>343km </a:t>
            </a:r>
            <a:r>
              <a:rPr lang="en-US" sz="2800" b="1" dirty="0">
                <a:solidFill>
                  <a:srgbClr val="FFFF00"/>
                </a:solidFill>
              </a:rPr>
              <a:t>summer xc soaring flight from Parowan, Utah. Cloud bases at 17k with long streets. Little less sightseeing and picture taking and could have easily done 750km.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445km xc soaring flight from Truckee. PERSONAL BEST Distance from anywhere. 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6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Marianne- Soaring Wave in </a:t>
            </a:r>
            <a:r>
              <a:rPr lang="en-US" sz="2800" b="1" dirty="0" err="1" smtClean="0">
                <a:solidFill>
                  <a:srgbClr val="FFFF00"/>
                </a:solidFill>
              </a:rPr>
              <a:t>Omarama</a:t>
            </a:r>
            <a:r>
              <a:rPr lang="en-US" sz="2800" b="1" dirty="0" smtClean="0">
                <a:solidFill>
                  <a:srgbClr val="FFFF00"/>
                </a:solidFill>
              </a:rPr>
              <a:t>, NZ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Finished CFI-G rating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Michael </a:t>
            </a:r>
            <a:r>
              <a:rPr lang="en-US" sz="2800" b="1" dirty="0" err="1" smtClean="0">
                <a:solidFill>
                  <a:srgbClr val="FFFF00"/>
                </a:solidFill>
              </a:rPr>
              <a:t>Demeyer</a:t>
            </a:r>
            <a:r>
              <a:rPr lang="en-US" sz="2800" b="1" dirty="0" smtClean="0">
                <a:solidFill>
                  <a:srgbClr val="FFFF00"/>
                </a:solidFill>
              </a:rPr>
              <a:t>- Flying again after 40 years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Val- </a:t>
            </a:r>
            <a:r>
              <a:rPr lang="en-US" sz="2800" b="1" dirty="0">
                <a:solidFill>
                  <a:srgbClr val="FFFF00"/>
                </a:solidFill>
              </a:rPr>
              <a:t>First </a:t>
            </a:r>
            <a:r>
              <a:rPr lang="en-US" sz="2800" b="1" dirty="0" err="1">
                <a:solidFill>
                  <a:srgbClr val="FFFF00"/>
                </a:solidFill>
              </a:rPr>
              <a:t>crosscountry</a:t>
            </a:r>
            <a:r>
              <a:rPr lang="en-US" sz="2800" b="1" dirty="0">
                <a:solidFill>
                  <a:srgbClr val="FFFF00"/>
                </a:solidFill>
              </a:rPr>
              <a:t> flights, first 360km, a few other long flights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2 off-field </a:t>
            </a:r>
            <a:r>
              <a:rPr lang="en-US" sz="2800" b="1" dirty="0" err="1">
                <a:solidFill>
                  <a:srgbClr val="FFFF00"/>
                </a:solidFill>
              </a:rPr>
              <a:t>landouts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Larry- Instructing at Truckee Youth Soaring Camp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Taking two of our grandkids for 1hr+ flights at Truckee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 descr="KTRKYouth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31010" r="20502" b="17759"/>
          <a:stretch/>
        </p:blipFill>
        <p:spPr>
          <a:xfrm>
            <a:off x="148628" y="3200400"/>
            <a:ext cx="4553102" cy="2500809"/>
          </a:xfrm>
          <a:prstGeom prst="rect">
            <a:avLst/>
          </a:prstGeom>
        </p:spPr>
      </p:pic>
      <p:pic>
        <p:nvPicPr>
          <p:cNvPr id="3" name="Picture 2" descr="T&amp;J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10801" r="10602" b="8911"/>
          <a:stretch/>
        </p:blipFill>
        <p:spPr>
          <a:xfrm>
            <a:off x="4572000" y="2895600"/>
            <a:ext cx="4389827" cy="35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Ramy</a:t>
            </a:r>
            <a:r>
              <a:rPr lang="en-US" sz="2800" b="1" dirty="0" smtClean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Flying for the first time with my 19 years old son in 81C. We flew nearly 130 km XC over San Antonio Valley in 3 hours getting to 9500 feet 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9 flights over 1000km (8 </a:t>
            </a:r>
            <a:r>
              <a:rPr lang="en-US" sz="2800" b="1" dirty="0" smtClean="0">
                <a:solidFill>
                  <a:srgbClr val="FFFF00"/>
                </a:solidFill>
              </a:rPr>
              <a:t>consecutive</a:t>
            </a:r>
            <a:r>
              <a:rPr lang="en-US" sz="2800" b="1" dirty="0">
                <a:solidFill>
                  <a:srgbClr val="FFFF00"/>
                </a:solidFill>
              </a:rPr>
              <a:t>) The most I ever done in one season. 2nd place US OLC champion. 1st place Tehachapi Dust Devil Dash.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Mike M- First time doing contest director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5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BESTS/MEMORABLE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Last, but not least, the winning answer for Best/Most Memorable goes to</a:t>
            </a: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Craig Payne</a:t>
            </a: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Popping the question in a glider!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 descr="Engagement_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908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3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Contests in 2019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8600" y="914400"/>
            <a:ext cx="8458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Ramy</a:t>
            </a:r>
            <a:r>
              <a:rPr lang="en-US" sz="2800" b="1" dirty="0" smtClean="0">
                <a:solidFill>
                  <a:srgbClr val="FFFF00"/>
                </a:solidFill>
              </a:rPr>
              <a:t>- DDD </a:t>
            </a:r>
            <a:r>
              <a:rPr lang="en-US" sz="2800" b="1" dirty="0">
                <a:solidFill>
                  <a:srgbClr val="FFFF00"/>
                </a:solidFill>
              </a:rPr>
              <a:t>(Dust Devil Dash straight out distance) 1st place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Mike M</a:t>
            </a:r>
            <a:r>
              <a:rPr lang="en-US" sz="2800" b="1" dirty="0">
                <a:solidFill>
                  <a:srgbClr val="FFFF00"/>
                </a:solidFill>
              </a:rPr>
              <a:t>- CD for the Region 11 contest at Truckee </a:t>
            </a:r>
          </a:p>
          <a:p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2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Michael </a:t>
            </a:r>
            <a:r>
              <a:rPr lang="en-US" sz="2800" b="1" dirty="0" err="1">
                <a:solidFill>
                  <a:srgbClr val="FFFF00"/>
                </a:solidFill>
              </a:rPr>
              <a:t>Demeyer</a:t>
            </a:r>
            <a:r>
              <a:rPr lang="en-US" sz="2800" b="1" dirty="0">
                <a:solidFill>
                  <a:srgbClr val="FFFF00"/>
                </a:solidFill>
              </a:rPr>
              <a:t>- Get current and competent after a 40-year lapse. Attend the Air Sailing Thermal Camp in June (already registered) to begin to get some Sierra soaring experience. </a:t>
            </a:r>
            <a:r>
              <a:rPr lang="en-US" sz="2800" dirty="0"/>
              <a:t> </a:t>
            </a:r>
            <a:endParaRPr lang="en-US" sz="2800" dirty="0" smtClean="0"/>
          </a:p>
          <a:p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800" b="1" dirty="0" err="1">
                <a:solidFill>
                  <a:srgbClr val="FFFF00"/>
                </a:solidFill>
              </a:rPr>
              <a:t>Ramy</a:t>
            </a:r>
            <a:r>
              <a:rPr lang="en-US" sz="2800" b="1" dirty="0">
                <a:solidFill>
                  <a:srgbClr val="FFFF00"/>
                </a:solidFill>
              </a:rPr>
              <a:t>- Fewer </a:t>
            </a:r>
            <a:r>
              <a:rPr lang="en-US" sz="2800" b="1" dirty="0" err="1" smtClean="0">
                <a:solidFill>
                  <a:srgbClr val="FFFF00"/>
                </a:solidFill>
              </a:rPr>
              <a:t>landouts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Dan C- </a:t>
            </a:r>
            <a:r>
              <a:rPr lang="en-US" sz="2800" b="1" dirty="0">
                <a:solidFill>
                  <a:srgbClr val="FFFF00"/>
                </a:solidFill>
              </a:rPr>
              <a:t>Complete gold badge with 300 km </a:t>
            </a:r>
            <a:r>
              <a:rPr lang="en-US" sz="2800" b="1" dirty="0" smtClean="0">
                <a:solidFill>
                  <a:srgbClr val="FFFF00"/>
                </a:solidFill>
              </a:rPr>
              <a:t>declared </a:t>
            </a:r>
            <a:r>
              <a:rPr lang="en-US" sz="2800" b="1" dirty="0">
                <a:solidFill>
                  <a:srgbClr val="FFFF00"/>
                </a:solidFill>
              </a:rPr>
              <a:t>task. </a:t>
            </a: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Goals for 2020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0869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Mike M- </a:t>
            </a:r>
            <a:r>
              <a:rPr lang="en-US" sz="2800" b="1" dirty="0">
                <a:solidFill>
                  <a:srgbClr val="FFFF00"/>
                </a:solidFill>
              </a:rPr>
              <a:t>Do a good job of CD for the Region 11 contest at Truckee; Fly more.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John Boyce- </a:t>
            </a:r>
            <a:r>
              <a:rPr lang="en-US" sz="2800" b="1" dirty="0">
                <a:solidFill>
                  <a:srgbClr val="FFFF00"/>
                </a:solidFill>
              </a:rPr>
              <a:t>Staying safe, sane and having fun in 2020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Tom A- </a:t>
            </a:r>
            <a:r>
              <a:rPr lang="en-US" sz="2800" b="1" dirty="0">
                <a:solidFill>
                  <a:srgbClr val="FFFF00"/>
                </a:solidFill>
              </a:rPr>
              <a:t>Just enjoy flying my ASW-20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Goals for 2020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785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Paul L- </a:t>
            </a:r>
            <a:r>
              <a:rPr lang="en-US" sz="2800" b="1" dirty="0">
                <a:solidFill>
                  <a:srgbClr val="FFFF00"/>
                </a:solidFill>
              </a:rPr>
              <a:t>Go further.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</a:rPr>
              <a:t>Montek</a:t>
            </a:r>
            <a:r>
              <a:rPr lang="en-US" sz="2800" b="1" dirty="0" smtClean="0">
                <a:solidFill>
                  <a:srgbClr val="FFFF00"/>
                </a:solidFill>
              </a:rPr>
              <a:t>- Get my PPL!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Goals for 2020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628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Solos or re-solos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Montek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Sethi</a:t>
            </a:r>
            <a:r>
              <a:rPr lang="en-US" b="1" dirty="0" smtClean="0">
                <a:solidFill>
                  <a:srgbClr val="FFFF00"/>
                </a:solidFill>
              </a:rPr>
              <a:t>- first solo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 descr="Montek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26397" r="21093" b="18641"/>
          <a:stretch/>
        </p:blipFill>
        <p:spPr>
          <a:xfrm>
            <a:off x="1432232" y="1810336"/>
            <a:ext cx="5782981" cy="37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62200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Member Achievements and Milestones in 2019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OLC Numbers 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and Recognition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TOTAL GLIDER CROSS-2019 OLC COUNTRY KM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371600"/>
            <a:ext cx="7620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Andrew Chant 		347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Brent Davidson 		380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Willie Snow 		525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Paul Lowenstein 	716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Sergey </a:t>
            </a:r>
            <a:r>
              <a:rPr lang="en-US" sz="3200" b="1" dirty="0" err="1" smtClean="0">
                <a:solidFill>
                  <a:srgbClr val="FFFFFF"/>
                </a:solidFill>
              </a:rPr>
              <a:t>Kataev</a:t>
            </a:r>
            <a:r>
              <a:rPr lang="en-US" sz="3200" b="1" dirty="0" smtClean="0">
                <a:solidFill>
                  <a:srgbClr val="FFFFFF"/>
                </a:solidFill>
              </a:rPr>
              <a:t> 		781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Ace Lewis 			901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Peter </a:t>
            </a:r>
            <a:r>
              <a:rPr lang="en-US" sz="3200" b="1" dirty="0" err="1" smtClean="0">
                <a:solidFill>
                  <a:srgbClr val="FFFFFF"/>
                </a:solidFill>
              </a:rPr>
              <a:t>Rusko</a:t>
            </a:r>
            <a:r>
              <a:rPr lang="en-US" sz="3200" b="1" dirty="0" smtClean="0">
                <a:solidFill>
                  <a:srgbClr val="FFFFFF"/>
                </a:solidFill>
              </a:rPr>
              <a:t> 		1103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Van Henson 		1112 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TOTAL GLIDER CROSS-2019 OLC COUNTRY KM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371600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Tom </a:t>
            </a:r>
            <a:r>
              <a:rPr lang="en-US" sz="3200" b="1" dirty="0" err="1" smtClean="0">
                <a:solidFill>
                  <a:srgbClr val="FFFFFF"/>
                </a:solidFill>
              </a:rPr>
              <a:t>Anklam</a:t>
            </a:r>
            <a:r>
              <a:rPr lang="en-US" sz="3200" b="1" dirty="0" smtClean="0">
                <a:solidFill>
                  <a:srgbClr val="FFFFFF"/>
                </a:solidFill>
              </a:rPr>
              <a:t> 	2881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Dan Colton 		2932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Brian Roach 	3072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Mike Mayo 		4091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Larry Suter 		4282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Alex </a:t>
            </a:r>
            <a:r>
              <a:rPr lang="en-US" sz="3200" b="1" dirty="0" err="1" smtClean="0">
                <a:solidFill>
                  <a:srgbClr val="FFFFFF"/>
                </a:solidFill>
              </a:rPr>
              <a:t>Neigher</a:t>
            </a:r>
            <a:r>
              <a:rPr lang="en-US" sz="3200" b="1" dirty="0" smtClean="0">
                <a:solidFill>
                  <a:srgbClr val="FFFFFF"/>
                </a:solidFill>
              </a:rPr>
              <a:t> 	4857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FF"/>
                </a:solidFill>
              </a:rPr>
              <a:t>Buzz Graves 	6712 </a:t>
            </a:r>
          </a:p>
          <a:p>
            <a:pPr marL="457200" indent="-457200">
              <a:buFont typeface="Arial"/>
              <a:buChar char="•"/>
            </a:pPr>
            <a:endParaRPr lang="en-US" sz="3200" b="1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 err="1" smtClean="0">
                <a:solidFill>
                  <a:srgbClr val="FFFFFF"/>
                </a:solidFill>
              </a:rPr>
              <a:t>Ramy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</a:rPr>
              <a:t>Yanetz</a:t>
            </a:r>
            <a:r>
              <a:rPr lang="en-US" sz="3200" b="1" dirty="0" smtClean="0">
                <a:solidFill>
                  <a:srgbClr val="FFFFFF"/>
                </a:solidFill>
              </a:rPr>
              <a:t> 	36718 </a:t>
            </a:r>
            <a:endParaRPr lang="de-DE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44482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NUMBER OF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FLIGHTS 2019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45720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0"/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1371600"/>
            <a:ext cx="457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14400"/>
            <a:ext cx="4343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1287482"/>
            <a:ext cx="64008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Paul </a:t>
            </a:r>
            <a:r>
              <a:rPr lang="en-US" sz="2800" b="1" dirty="0" smtClean="0">
                <a:solidFill>
                  <a:srgbClr val="FFFFFF"/>
                </a:solidFill>
              </a:rPr>
              <a:t>Lowenstein 	2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Andrew Chant 		3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Brent Davidson		3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Sergey </a:t>
            </a:r>
            <a:r>
              <a:rPr lang="en-US" sz="2800" b="1" dirty="0" err="1" smtClean="0">
                <a:solidFill>
                  <a:srgbClr val="FFFFFF"/>
                </a:solidFill>
              </a:rPr>
              <a:t>Kataev</a:t>
            </a:r>
            <a:r>
              <a:rPr lang="en-US" sz="2800" b="1" dirty="0" smtClean="0">
                <a:solidFill>
                  <a:srgbClr val="FFFFFF"/>
                </a:solidFill>
              </a:rPr>
              <a:t> 		4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Willie Snow 		6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Peter </a:t>
            </a:r>
            <a:r>
              <a:rPr lang="en-US" sz="2800" b="1" dirty="0" err="1" smtClean="0">
                <a:solidFill>
                  <a:srgbClr val="FFFFFF"/>
                </a:solidFill>
              </a:rPr>
              <a:t>Rusko</a:t>
            </a:r>
            <a:r>
              <a:rPr lang="en-US" sz="2800" b="1" dirty="0" smtClean="0">
                <a:solidFill>
                  <a:srgbClr val="FFFFFF"/>
                </a:solidFill>
              </a:rPr>
              <a:t> 		7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Van Henson 		7</a:t>
            </a:r>
          </a:p>
          <a:p>
            <a:r>
              <a:rPr lang="ro-RO" sz="2800" b="1" dirty="0">
                <a:solidFill>
                  <a:srgbClr val="FFFFFF"/>
                </a:solidFill>
              </a:rPr>
              <a:t>Ace </a:t>
            </a:r>
            <a:r>
              <a:rPr lang="ro-RO" sz="2800" b="1" dirty="0" smtClean="0">
                <a:solidFill>
                  <a:srgbClr val="FFFFFF"/>
                </a:solidFill>
              </a:rPr>
              <a:t>Lewis			9</a:t>
            </a:r>
            <a:endParaRPr lang="en-US" sz="2800" b="1" u="sng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44482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NUMBER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OLC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45720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0"/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1371600"/>
            <a:ext cx="457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14400"/>
            <a:ext cx="4343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FontTx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1439882"/>
            <a:ext cx="64008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Mike </a:t>
            </a:r>
            <a:r>
              <a:rPr lang="en-US" sz="2800" b="1" dirty="0" smtClean="0">
                <a:solidFill>
                  <a:srgbClr val="FFFFFF"/>
                </a:solidFill>
              </a:rPr>
              <a:t>Mayo 	13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Dan Colton	18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Buzz Graves 	21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Larry Suter 	23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Tom </a:t>
            </a:r>
            <a:r>
              <a:rPr lang="en-US" sz="2800" b="1" dirty="0" err="1" smtClean="0">
                <a:solidFill>
                  <a:srgbClr val="FFFFFF"/>
                </a:solidFill>
              </a:rPr>
              <a:t>Anklam</a:t>
            </a:r>
            <a:r>
              <a:rPr lang="en-US" sz="2800" b="1" dirty="0" smtClean="0">
                <a:solidFill>
                  <a:srgbClr val="FFFFFF"/>
                </a:solidFill>
              </a:rPr>
              <a:t>	24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Brian Roach 	25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Alex </a:t>
            </a:r>
            <a:r>
              <a:rPr lang="en-US" sz="2800" b="1" dirty="0" err="1" smtClean="0">
                <a:solidFill>
                  <a:srgbClr val="FFFFFF"/>
                </a:solidFill>
              </a:rPr>
              <a:t>Neigher</a:t>
            </a:r>
            <a:r>
              <a:rPr lang="en-US" sz="2800" b="1" dirty="0" smtClean="0">
                <a:solidFill>
                  <a:srgbClr val="FFFFFF"/>
                </a:solidFill>
              </a:rPr>
              <a:t> 	36 </a:t>
            </a:r>
          </a:p>
          <a:p>
            <a:r>
              <a:rPr lang="en-US" sz="2800" b="1" dirty="0" err="1" smtClean="0">
                <a:solidFill>
                  <a:srgbClr val="FFFFFF"/>
                </a:solidFill>
              </a:rPr>
              <a:t>Ramy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Yanetz</a:t>
            </a:r>
            <a:r>
              <a:rPr lang="en-US" sz="2800" b="1" dirty="0" smtClean="0">
                <a:solidFill>
                  <a:srgbClr val="FFFFFF"/>
                </a:solidFill>
              </a:rPr>
              <a:t> 	65 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66920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GLIDER HOURS- 2019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(larger of OLC or reported)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447800"/>
            <a:ext cx="57912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Willie Snow </a:t>
            </a:r>
            <a:r>
              <a:rPr lang="en-US" sz="2800" b="1" dirty="0" smtClean="0">
                <a:solidFill>
                  <a:schemeClr val="bg1"/>
                </a:solidFill>
              </a:rPr>
              <a:t>12*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Roy </a:t>
            </a:r>
            <a:r>
              <a:rPr lang="en-US" sz="2800" b="1" dirty="0">
                <a:solidFill>
                  <a:schemeClr val="bg1"/>
                </a:solidFill>
              </a:rPr>
              <a:t>Moeller 12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Brent </a:t>
            </a:r>
            <a:r>
              <a:rPr lang="en-US" sz="2800" b="1" dirty="0">
                <a:solidFill>
                  <a:schemeClr val="bg1"/>
                </a:solidFill>
              </a:rPr>
              <a:t>Davidson </a:t>
            </a:r>
            <a:r>
              <a:rPr lang="en-US" sz="2800" b="1" dirty="0" smtClean="0">
                <a:solidFill>
                  <a:schemeClr val="bg1"/>
                </a:solidFill>
              </a:rPr>
              <a:t>13* </a:t>
            </a: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Montek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Sethi</a:t>
            </a:r>
            <a:r>
              <a:rPr lang="en-US" sz="2800" b="1" dirty="0">
                <a:solidFill>
                  <a:schemeClr val="bg1"/>
                </a:solidFill>
              </a:rPr>
              <a:t> 16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Ace </a:t>
            </a:r>
            <a:r>
              <a:rPr lang="en-US" sz="2800" b="1" dirty="0">
                <a:solidFill>
                  <a:schemeClr val="bg1"/>
                </a:solidFill>
              </a:rPr>
              <a:t>Lewis </a:t>
            </a:r>
            <a:r>
              <a:rPr lang="en-US" sz="2800" b="1" dirty="0" smtClean="0">
                <a:solidFill>
                  <a:schemeClr val="bg1"/>
                </a:solidFill>
              </a:rPr>
              <a:t>19*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Sergey </a:t>
            </a:r>
            <a:r>
              <a:rPr lang="en-US" sz="2800" b="1" dirty="0" err="1">
                <a:solidFill>
                  <a:schemeClr val="bg1"/>
                </a:solidFill>
              </a:rPr>
              <a:t>Kataev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20*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Van </a:t>
            </a:r>
            <a:r>
              <a:rPr lang="en-US" sz="2800" b="1" dirty="0">
                <a:solidFill>
                  <a:schemeClr val="bg1"/>
                </a:solidFill>
              </a:rPr>
              <a:t>Henson </a:t>
            </a:r>
            <a:r>
              <a:rPr lang="en-US" sz="2800" b="1" dirty="0" smtClean="0">
                <a:solidFill>
                  <a:schemeClr val="bg1"/>
                </a:solidFill>
              </a:rPr>
              <a:t>20*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Peter </a:t>
            </a:r>
            <a:r>
              <a:rPr lang="en-US" sz="2800" b="1" dirty="0" err="1">
                <a:solidFill>
                  <a:schemeClr val="bg1"/>
                </a:solidFill>
              </a:rPr>
              <a:t>Rusko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24*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5410200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*OLC only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GLIDER HOURS- 2019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(larger of OLC or reported)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447800"/>
            <a:ext cx="5791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John Boyce 40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Mike </a:t>
            </a:r>
            <a:r>
              <a:rPr lang="en-US" sz="2800" b="1" dirty="0">
                <a:solidFill>
                  <a:srgbClr val="FFFFFF"/>
                </a:solidFill>
              </a:rPr>
              <a:t>Mayo </a:t>
            </a:r>
            <a:r>
              <a:rPr lang="en-US" sz="2800" b="1" dirty="0" smtClean="0">
                <a:solidFill>
                  <a:srgbClr val="FFFFFF"/>
                </a:solidFill>
              </a:rPr>
              <a:t>44* (Not enough)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Val </a:t>
            </a:r>
            <a:r>
              <a:rPr lang="en-US" sz="2800" b="1" dirty="0" err="1">
                <a:solidFill>
                  <a:srgbClr val="FFFFFF"/>
                </a:solidFill>
              </a:rPr>
              <a:t>Mayamsin</a:t>
            </a:r>
            <a:r>
              <a:rPr lang="en-US" sz="2800" b="1" dirty="0">
                <a:solidFill>
                  <a:srgbClr val="FFFFFF"/>
                </a:solidFill>
              </a:rPr>
              <a:t> 46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Dan </a:t>
            </a:r>
            <a:r>
              <a:rPr lang="en-US" sz="2800" b="1" dirty="0">
                <a:solidFill>
                  <a:srgbClr val="FFFFFF"/>
                </a:solidFill>
              </a:rPr>
              <a:t>Colton 52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Brian </a:t>
            </a:r>
            <a:r>
              <a:rPr lang="en-US" sz="2800" b="1" dirty="0">
                <a:solidFill>
                  <a:srgbClr val="FFFFFF"/>
                </a:solidFill>
              </a:rPr>
              <a:t>Roach </a:t>
            </a:r>
            <a:r>
              <a:rPr lang="en-US" sz="2800" b="1" dirty="0" smtClean="0">
                <a:solidFill>
                  <a:srgbClr val="FFFFFF"/>
                </a:solidFill>
              </a:rPr>
              <a:t>52*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Tom </a:t>
            </a:r>
            <a:r>
              <a:rPr lang="en-US" sz="2800" b="1" dirty="0" err="1">
                <a:solidFill>
                  <a:srgbClr val="FFFFFF"/>
                </a:solidFill>
              </a:rPr>
              <a:t>Anklam</a:t>
            </a:r>
            <a:r>
              <a:rPr lang="en-US" sz="2800" b="1" dirty="0">
                <a:solidFill>
                  <a:srgbClr val="FFFFFF"/>
                </a:solidFill>
              </a:rPr>
              <a:t> 64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Paul Lowenstein 83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Buzz </a:t>
            </a:r>
            <a:r>
              <a:rPr lang="en-US" sz="2800" b="1" dirty="0">
                <a:solidFill>
                  <a:srgbClr val="FFFFFF"/>
                </a:solidFill>
              </a:rPr>
              <a:t>Graves </a:t>
            </a:r>
            <a:r>
              <a:rPr lang="en-US" sz="2800" b="1" dirty="0" smtClean="0">
                <a:solidFill>
                  <a:srgbClr val="FFFFFF"/>
                </a:solidFill>
              </a:rPr>
              <a:t>91*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Alex </a:t>
            </a:r>
            <a:r>
              <a:rPr lang="en-US" sz="2800" b="1" dirty="0" err="1">
                <a:solidFill>
                  <a:srgbClr val="FFFFFF"/>
                </a:solidFill>
              </a:rPr>
              <a:t>Neigher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98* </a:t>
            </a:r>
            <a:endParaRPr lang="nl-NL" sz="28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5410200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*OLC only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39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GLIDER HOURS- 2019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(larger of OLC or reported)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4478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Larry Suter 113 </a:t>
            </a:r>
            <a:r>
              <a:rPr lang="en-US" sz="2800" b="1" dirty="0" smtClean="0">
                <a:solidFill>
                  <a:srgbClr val="FFFFFF"/>
                </a:solidFill>
              </a:rPr>
              <a:t>(66 instruction)</a:t>
            </a:r>
          </a:p>
          <a:p>
            <a:r>
              <a:rPr lang="en-US" sz="2800" b="1" dirty="0" err="1" smtClean="0">
                <a:solidFill>
                  <a:srgbClr val="FFFFFF"/>
                </a:solidFill>
              </a:rPr>
              <a:t>Ramy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Yanetz</a:t>
            </a:r>
            <a:r>
              <a:rPr lang="en-US" sz="2800" b="1" dirty="0">
                <a:solidFill>
                  <a:srgbClr val="FFFFFF"/>
                </a:solidFill>
              </a:rPr>
              <a:t> 402 </a:t>
            </a:r>
            <a:endParaRPr lang="nl-NL" sz="28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5410200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*OLC only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70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– FROM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BYRON 2019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524000"/>
            <a:ext cx="85344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						km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12/28/18 Andrew Chant </a:t>
            </a:r>
            <a:r>
              <a:rPr lang="en-US" sz="2800" b="1" dirty="0" smtClean="0">
                <a:solidFill>
                  <a:schemeClr val="bg1"/>
                </a:solidFill>
              </a:rPr>
              <a:t>		50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r>
              <a:rPr lang="en-US" sz="2800" b="1" dirty="0">
                <a:solidFill>
                  <a:schemeClr val="bg1"/>
                </a:solidFill>
              </a:rPr>
              <a:t>/10/19 Dan Colton </a:t>
            </a:r>
            <a:r>
              <a:rPr lang="en-US" sz="2800" b="1" dirty="0" smtClean="0">
                <a:solidFill>
                  <a:schemeClr val="bg1"/>
                </a:solidFill>
              </a:rPr>
              <a:t>			77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en-US" sz="2800" b="1" dirty="0">
                <a:solidFill>
                  <a:schemeClr val="bg1"/>
                </a:solidFill>
              </a:rPr>
              <a:t>/9/19 Alex </a:t>
            </a:r>
            <a:r>
              <a:rPr lang="en-US" sz="2800" b="1" dirty="0" err="1">
                <a:solidFill>
                  <a:schemeClr val="bg1"/>
                </a:solidFill>
              </a:rPr>
              <a:t>Neigher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			87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12</a:t>
            </a:r>
            <a:r>
              <a:rPr lang="en-US" sz="2800" b="1" dirty="0">
                <a:solidFill>
                  <a:schemeClr val="bg1"/>
                </a:solidFill>
              </a:rPr>
              <a:t>/16/18 Brent Davidson </a:t>
            </a:r>
            <a:r>
              <a:rPr lang="en-US" sz="2800" b="1" dirty="0" smtClean="0">
                <a:solidFill>
                  <a:schemeClr val="bg1"/>
                </a:solidFill>
              </a:rPr>
              <a:t>		89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2800" b="1" dirty="0">
                <a:solidFill>
                  <a:schemeClr val="bg1"/>
                </a:solidFill>
              </a:rPr>
              <a:t>/6/18 Van Henson </a:t>
            </a:r>
            <a:r>
              <a:rPr lang="en-US" sz="2800" b="1" dirty="0" smtClean="0">
                <a:solidFill>
                  <a:schemeClr val="bg1"/>
                </a:solidFill>
              </a:rPr>
              <a:t>			108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12</a:t>
            </a:r>
            <a:r>
              <a:rPr lang="en-US" sz="2800" b="1" dirty="0">
                <a:solidFill>
                  <a:schemeClr val="bg1"/>
                </a:solidFill>
              </a:rPr>
              <a:t>/28/18 Ace Lewis </a:t>
            </a:r>
            <a:r>
              <a:rPr lang="en-US" sz="2800" b="1" dirty="0" smtClean="0">
                <a:solidFill>
                  <a:schemeClr val="bg1"/>
                </a:solidFill>
              </a:rPr>
              <a:t>			129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en-US" sz="2800" b="1" dirty="0">
                <a:solidFill>
                  <a:schemeClr val="bg1"/>
                </a:solidFill>
              </a:rPr>
              <a:t>/1/19 Tom </a:t>
            </a:r>
            <a:r>
              <a:rPr lang="en-US" sz="2800" b="1" dirty="0" err="1">
                <a:solidFill>
                  <a:schemeClr val="bg1"/>
                </a:solidFill>
              </a:rPr>
              <a:t>Anklam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			145</a:t>
            </a:r>
          </a:p>
          <a:p>
            <a:r>
              <a:rPr lang="de-DE" sz="2800" b="1" dirty="0">
                <a:solidFill>
                  <a:srgbClr val="FFFFFF"/>
                </a:solidFill>
              </a:rPr>
              <a:t>5/1/18 Brian Roach </a:t>
            </a:r>
            <a:r>
              <a:rPr lang="de-DE" sz="2800" b="1" dirty="0" smtClean="0">
                <a:solidFill>
                  <a:srgbClr val="FFFFFF"/>
                </a:solidFill>
              </a:rPr>
              <a:t>			148 </a:t>
            </a:r>
            <a:endParaRPr lang="de-DE" sz="2800" b="1" dirty="0">
              <a:solidFill>
                <a:srgbClr val="FFFFFF"/>
              </a:solidFill>
            </a:endParaRPr>
          </a:p>
          <a:p>
            <a:r>
              <a:rPr lang="de-DE" sz="2800" b="1" dirty="0">
                <a:solidFill>
                  <a:srgbClr val="FFFFFF"/>
                </a:solidFill>
              </a:rPr>
              <a:t>4/9/19 Larry Suter </a:t>
            </a:r>
            <a:r>
              <a:rPr lang="de-DE" sz="2800" b="1" dirty="0" smtClean="0">
                <a:solidFill>
                  <a:srgbClr val="FFFFFF"/>
                </a:solidFill>
              </a:rPr>
              <a:t>			157 </a:t>
            </a:r>
            <a:endParaRPr lang="de-DE" sz="2800" b="1" dirty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– FROM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BYRON 2019 OLC (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447800"/>
            <a:ext cx="8534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					km</a:t>
            </a:r>
            <a:endParaRPr lang="de-DE" sz="2400" b="1" dirty="0">
              <a:solidFill>
                <a:srgbClr val="FFFFFF"/>
              </a:solidFill>
            </a:endParaRPr>
          </a:p>
          <a:p>
            <a:r>
              <a:rPr lang="de-DE" sz="2400" b="1" dirty="0" smtClean="0">
                <a:solidFill>
                  <a:srgbClr val="FFFFFF"/>
                </a:solidFill>
              </a:rPr>
              <a:t>8</a:t>
            </a:r>
            <a:r>
              <a:rPr lang="de-DE" sz="2400" b="1" dirty="0">
                <a:solidFill>
                  <a:srgbClr val="FFFFFF"/>
                </a:solidFill>
              </a:rPr>
              <a:t>/10/19 Buzz </a:t>
            </a:r>
            <a:r>
              <a:rPr lang="de-DE" sz="2400" b="1" dirty="0" smtClean="0">
                <a:solidFill>
                  <a:srgbClr val="FFFFFF"/>
                </a:solidFill>
              </a:rPr>
              <a:t>Graves		508 </a:t>
            </a:r>
          </a:p>
          <a:p>
            <a:r>
              <a:rPr lang="de-DE" sz="2400" b="1" dirty="0" smtClean="0">
                <a:solidFill>
                  <a:srgbClr val="FFFFFF"/>
                </a:solidFill>
              </a:rPr>
              <a:t>6</a:t>
            </a:r>
            <a:r>
              <a:rPr lang="de-DE" sz="2400" b="1" dirty="0">
                <a:solidFill>
                  <a:srgbClr val="FFFFFF"/>
                </a:solidFill>
              </a:rPr>
              <a:t>/1/19 </a:t>
            </a:r>
            <a:r>
              <a:rPr lang="de-DE" sz="2400" b="1" dirty="0" err="1">
                <a:solidFill>
                  <a:srgbClr val="FFFFFF"/>
                </a:solidFill>
              </a:rPr>
              <a:t>Ramy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Yanetz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smtClean="0">
                <a:solidFill>
                  <a:srgbClr val="FFFFFF"/>
                </a:solidFill>
              </a:rPr>
              <a:t>		697 </a:t>
            </a:r>
            <a:endParaRPr lang="en-US" sz="24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965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Solos or re-solos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Craig Payne- </a:t>
            </a:r>
            <a:r>
              <a:rPr lang="en-US" b="1" dirty="0" err="1" smtClean="0">
                <a:solidFill>
                  <a:srgbClr val="FFFF00"/>
                </a:solidFill>
              </a:rPr>
              <a:t>Resolo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CraigP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t="12608" r="11342" b="7215"/>
          <a:stretch/>
        </p:blipFill>
        <p:spPr>
          <a:xfrm>
            <a:off x="1295399" y="1752600"/>
            <a:ext cx="60218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7578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7338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FROM BYRON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CLASS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Brian Roach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148 km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Byron, CA        May 1, 2019</a:t>
            </a: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09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7578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7338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FROM BYRON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ADVANCED CLASS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Ramy Yanetz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697 km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Byron, CA        June 1, 2019</a:t>
            </a: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62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ANYWHERE 2019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981200"/>
            <a:ext cx="85344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rgbClr val="FFFFFF"/>
                </a:solidFill>
              </a:rPr>
              <a:t>					km</a:t>
            </a:r>
            <a:r>
              <a:rPr lang="nl-NL" sz="2800" b="1" dirty="0">
                <a:solidFill>
                  <a:srgbClr val="FFFFFF"/>
                </a:solidFill>
              </a:rPr>
              <a:t>	</a:t>
            </a:r>
            <a:r>
              <a:rPr lang="nl-NL" sz="2800" b="1" dirty="0" err="1" smtClean="0">
                <a:solidFill>
                  <a:srgbClr val="FFFFFF"/>
                </a:solidFill>
              </a:rPr>
              <a:t>kph</a:t>
            </a:r>
            <a:endParaRPr lang="nl-NL" sz="2800" b="1" dirty="0" smtClean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Willie Snow 7/27/19 </a:t>
            </a:r>
            <a:r>
              <a:rPr lang="en-US" sz="2800" b="1" dirty="0" smtClean="0">
                <a:solidFill>
                  <a:srgbClr val="FFFFFF"/>
                </a:solidFill>
              </a:rPr>
              <a:t>		143 	62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Brent </a:t>
            </a:r>
            <a:r>
              <a:rPr lang="en-US" sz="2800" b="1" dirty="0">
                <a:solidFill>
                  <a:srgbClr val="FFFFFF"/>
                </a:solidFill>
              </a:rPr>
              <a:t>Davidson 7/20/19 </a:t>
            </a:r>
            <a:r>
              <a:rPr lang="en-US" sz="2800" b="1" dirty="0" smtClean="0">
                <a:solidFill>
                  <a:srgbClr val="FFFFFF"/>
                </a:solidFill>
              </a:rPr>
              <a:t>	180 	43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Ace </a:t>
            </a:r>
            <a:r>
              <a:rPr lang="en-US" sz="2800" b="1" dirty="0">
                <a:solidFill>
                  <a:srgbClr val="FFFFFF"/>
                </a:solidFill>
              </a:rPr>
              <a:t>Lewis 5/5/19 </a:t>
            </a:r>
            <a:r>
              <a:rPr lang="en-US" sz="2800" b="1" dirty="0" smtClean="0">
                <a:solidFill>
                  <a:srgbClr val="FFFFFF"/>
                </a:solidFill>
              </a:rPr>
              <a:t>		248 	82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Andrew </a:t>
            </a:r>
            <a:r>
              <a:rPr lang="en-US" sz="2800" b="1" dirty="0">
                <a:solidFill>
                  <a:srgbClr val="FFFFFF"/>
                </a:solidFill>
              </a:rPr>
              <a:t>Chant 8/3/19 </a:t>
            </a:r>
            <a:r>
              <a:rPr lang="en-US" sz="2800" b="1" dirty="0" smtClean="0">
                <a:solidFill>
                  <a:srgbClr val="FFFFFF"/>
                </a:solidFill>
              </a:rPr>
              <a:t>		254 	72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Sergey </a:t>
            </a:r>
            <a:r>
              <a:rPr lang="en-US" sz="2800" b="1" dirty="0" err="1">
                <a:solidFill>
                  <a:srgbClr val="FFFFFF"/>
                </a:solidFill>
              </a:rPr>
              <a:t>Kataev</a:t>
            </a:r>
            <a:r>
              <a:rPr lang="en-US" sz="2800" b="1" dirty="0">
                <a:solidFill>
                  <a:srgbClr val="FFFFFF"/>
                </a:solidFill>
              </a:rPr>
              <a:t> 6/11/19 </a:t>
            </a:r>
            <a:r>
              <a:rPr lang="en-US" sz="2800" b="1" dirty="0" smtClean="0">
                <a:solidFill>
                  <a:srgbClr val="FFFFFF"/>
                </a:solidFill>
              </a:rPr>
              <a:t>	260 	54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Brian </a:t>
            </a:r>
            <a:r>
              <a:rPr lang="en-US" sz="2800" b="1" dirty="0">
                <a:solidFill>
                  <a:srgbClr val="FFFFFF"/>
                </a:solidFill>
              </a:rPr>
              <a:t>Roach 7/12/19 </a:t>
            </a:r>
            <a:r>
              <a:rPr lang="en-US" sz="2800" b="1" dirty="0" smtClean="0">
                <a:solidFill>
                  <a:srgbClr val="FFFFFF"/>
                </a:solidFill>
              </a:rPr>
              <a:t>		262 	86 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ASI </a:t>
            </a:r>
            <a:r>
              <a:rPr lang="en-US" sz="2800" b="1" dirty="0">
                <a:solidFill>
                  <a:srgbClr val="FFFFFF"/>
                </a:solidFill>
              </a:rPr>
              <a:t>Peter </a:t>
            </a:r>
            <a:r>
              <a:rPr lang="en-US" sz="2800" b="1" dirty="0" err="1">
                <a:solidFill>
                  <a:srgbClr val="FFFFFF"/>
                </a:solidFill>
              </a:rPr>
              <a:t>Rusko</a:t>
            </a:r>
            <a:r>
              <a:rPr lang="en-US" sz="2800" b="1" dirty="0">
                <a:solidFill>
                  <a:srgbClr val="FFFFFF"/>
                </a:solidFill>
              </a:rPr>
              <a:t> 6/13/19 </a:t>
            </a:r>
            <a:r>
              <a:rPr lang="en-US" sz="2800" b="1" dirty="0" smtClean="0">
                <a:solidFill>
                  <a:srgbClr val="FFFFFF"/>
                </a:solidFill>
              </a:rPr>
              <a:t>	267 	67 </a:t>
            </a:r>
            <a:r>
              <a:rPr lang="en-US" sz="2800" b="1" dirty="0">
                <a:solidFill>
                  <a:srgbClr val="FFFFFF"/>
                </a:solidFill>
              </a:rPr>
              <a:t>ASI 		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ANYWHERE 2019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752600"/>
            <a:ext cx="84582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FFFF"/>
                </a:solidFill>
              </a:rPr>
              <a:t>					</a:t>
            </a:r>
            <a:r>
              <a:rPr lang="nl-NL" sz="2800" b="1" dirty="0" smtClean="0">
                <a:solidFill>
                  <a:srgbClr val="FFFFFF"/>
                </a:solidFill>
              </a:rPr>
              <a:t>km</a:t>
            </a:r>
            <a:r>
              <a:rPr lang="nl-NL" sz="2800" b="1" dirty="0">
                <a:solidFill>
                  <a:srgbClr val="FFFFFF"/>
                </a:solidFill>
              </a:rPr>
              <a:t>	</a:t>
            </a:r>
            <a:r>
              <a:rPr lang="nl-NL" sz="2800" b="1" dirty="0" err="1">
                <a:solidFill>
                  <a:srgbClr val="FFFFFF"/>
                </a:solidFill>
              </a:rPr>
              <a:t>kph</a:t>
            </a:r>
            <a:endParaRPr lang="nl-NL" sz="2800" b="1" dirty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Van </a:t>
            </a:r>
            <a:r>
              <a:rPr lang="en-US" sz="2800" b="1" dirty="0">
                <a:solidFill>
                  <a:srgbClr val="FFFFFF"/>
                </a:solidFill>
              </a:rPr>
              <a:t>Henson 6/4/19 </a:t>
            </a:r>
            <a:r>
              <a:rPr lang="en-US" sz="2800" b="1" dirty="0" smtClean="0">
                <a:solidFill>
                  <a:srgbClr val="FFFFFF"/>
                </a:solidFill>
              </a:rPr>
              <a:t>		325 	77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Tom </a:t>
            </a:r>
            <a:r>
              <a:rPr lang="en-US" sz="2800" b="1" dirty="0" err="1">
                <a:solidFill>
                  <a:srgbClr val="FFFFFF"/>
                </a:solidFill>
              </a:rPr>
              <a:t>Anklam</a:t>
            </a:r>
            <a:r>
              <a:rPr lang="en-US" sz="2800" b="1" dirty="0">
                <a:solidFill>
                  <a:srgbClr val="FFFFFF"/>
                </a:solidFill>
              </a:rPr>
              <a:t> 8/15/19 </a:t>
            </a:r>
            <a:r>
              <a:rPr lang="en-US" sz="2800" b="1" dirty="0" smtClean="0">
                <a:solidFill>
                  <a:srgbClr val="FFFFFF"/>
                </a:solidFill>
              </a:rPr>
              <a:t>		347 	86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Paul </a:t>
            </a:r>
            <a:r>
              <a:rPr lang="en-US" sz="2800" b="1" dirty="0">
                <a:solidFill>
                  <a:srgbClr val="FFFFFF"/>
                </a:solidFill>
              </a:rPr>
              <a:t>Lowenstein 7/28/19 </a:t>
            </a:r>
            <a:r>
              <a:rPr lang="en-US" sz="2800" b="1" dirty="0" smtClean="0">
                <a:solidFill>
                  <a:srgbClr val="FFFFFF"/>
                </a:solidFill>
              </a:rPr>
              <a:t>	396 	76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Alex </a:t>
            </a:r>
            <a:r>
              <a:rPr lang="en-US" sz="2800" b="1" dirty="0" err="1">
                <a:solidFill>
                  <a:srgbClr val="FFFFFF"/>
                </a:solidFill>
              </a:rPr>
              <a:t>Neigher</a:t>
            </a:r>
            <a:r>
              <a:rPr lang="en-US" sz="2800" b="1" dirty="0">
                <a:solidFill>
                  <a:srgbClr val="FFFFFF"/>
                </a:solidFill>
              </a:rPr>
              <a:t> 7/27/19 </a:t>
            </a:r>
            <a:r>
              <a:rPr lang="en-US" sz="2800" b="1" dirty="0" smtClean="0">
                <a:solidFill>
                  <a:srgbClr val="FFFFFF"/>
                </a:solidFill>
              </a:rPr>
              <a:t>		419 	83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Dan </a:t>
            </a:r>
            <a:r>
              <a:rPr lang="en-US" sz="2800" b="1" dirty="0">
                <a:solidFill>
                  <a:srgbClr val="FFFFFF"/>
                </a:solidFill>
              </a:rPr>
              <a:t>Colton 7/27/19 </a:t>
            </a:r>
            <a:r>
              <a:rPr lang="en-US" sz="2800" b="1" dirty="0" smtClean="0">
                <a:solidFill>
                  <a:srgbClr val="FFFFFF"/>
                </a:solidFill>
              </a:rPr>
              <a:t>		446 	85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Larry </a:t>
            </a:r>
            <a:r>
              <a:rPr lang="en-US" sz="2800" b="1" dirty="0">
                <a:solidFill>
                  <a:srgbClr val="FFFFFF"/>
                </a:solidFill>
              </a:rPr>
              <a:t>Suter 6/14/19 </a:t>
            </a:r>
            <a:r>
              <a:rPr lang="en-US" sz="2800" b="1" dirty="0" smtClean="0">
                <a:solidFill>
                  <a:srgbClr val="FFFFFF"/>
                </a:solidFill>
              </a:rPr>
              <a:t>		452 	115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</a:p>
        </p:txBody>
      </p:sp>
    </p:spTree>
    <p:extLst>
      <p:ext uri="{BB962C8B-B14F-4D97-AF65-F5344CB8AC3E}">
        <p14:creationId xmlns:p14="http://schemas.microsoft.com/office/powerpoint/2010/main" val="56358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ANYWHERE 2018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752600"/>
            <a:ext cx="845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FFFF"/>
                </a:solidFill>
              </a:rPr>
              <a:t>					</a:t>
            </a:r>
            <a:r>
              <a:rPr lang="nl-NL" sz="2800" b="1" dirty="0" smtClean="0">
                <a:solidFill>
                  <a:srgbClr val="FFFFFF"/>
                </a:solidFill>
              </a:rPr>
              <a:t>km</a:t>
            </a:r>
            <a:r>
              <a:rPr lang="nl-NL" sz="2800" b="1" dirty="0">
                <a:solidFill>
                  <a:srgbClr val="FFFFFF"/>
                </a:solidFill>
              </a:rPr>
              <a:t>	</a:t>
            </a:r>
            <a:r>
              <a:rPr lang="nl-NL" sz="2800" b="1" dirty="0" err="1" smtClean="0">
                <a:solidFill>
                  <a:srgbClr val="FFFFFF"/>
                </a:solidFill>
              </a:rPr>
              <a:t>kph</a:t>
            </a:r>
            <a:endParaRPr lang="nl-NL" sz="2800" b="1" dirty="0" smtClean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Buzz Graves 5/11/19 </a:t>
            </a:r>
            <a:r>
              <a:rPr lang="en-US" sz="2800" b="1" dirty="0" smtClean="0">
                <a:solidFill>
                  <a:srgbClr val="FFFFFF"/>
                </a:solidFill>
              </a:rPr>
              <a:t>		521 	94 </a:t>
            </a:r>
            <a:r>
              <a:rPr lang="en-US" sz="2800" b="1" dirty="0">
                <a:solidFill>
                  <a:srgbClr val="FFFFFF"/>
                </a:solidFill>
              </a:rPr>
              <a:t>KCVH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Mike </a:t>
            </a:r>
            <a:r>
              <a:rPr lang="en-US" sz="2800" b="1" dirty="0">
                <a:solidFill>
                  <a:srgbClr val="FFFFFF"/>
                </a:solidFill>
              </a:rPr>
              <a:t>Mayo 7/27/19 </a:t>
            </a:r>
            <a:r>
              <a:rPr lang="en-US" sz="2800" b="1" dirty="0" smtClean="0">
                <a:solidFill>
                  <a:srgbClr val="FFFFFF"/>
                </a:solidFill>
              </a:rPr>
              <a:t>		538 	107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err="1" smtClean="0">
                <a:solidFill>
                  <a:srgbClr val="FFFFFF"/>
                </a:solidFill>
              </a:rPr>
              <a:t>Ramy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Yanetz</a:t>
            </a:r>
            <a:r>
              <a:rPr lang="en-US" sz="2800" b="1" dirty="0">
                <a:solidFill>
                  <a:srgbClr val="FFFFFF"/>
                </a:solidFill>
              </a:rPr>
              <a:t> 7/11/19 </a:t>
            </a:r>
            <a:r>
              <a:rPr lang="en-US" sz="2800" b="1" dirty="0" smtClean="0">
                <a:solidFill>
                  <a:srgbClr val="FFFFFF"/>
                </a:solidFill>
              </a:rPr>
              <a:t>		1111 	137 </a:t>
            </a:r>
            <a:r>
              <a:rPr lang="en-US" sz="2800" b="1" dirty="0" err="1">
                <a:solidFill>
                  <a:srgbClr val="FFFFFF"/>
                </a:solidFill>
              </a:rPr>
              <a:t>Tonapah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endParaRPr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76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8100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DISTANCE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Dan Colton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446 km</a:t>
            </a:r>
          </a:p>
          <a:p>
            <a:pPr algn="ctr"/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Truckee, CA      July 27, 2019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12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6246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2469" name="WordArt 5"/>
          <p:cNvSpPr>
            <a:spLocks noChangeArrowheads="1" noChangeShapeType="1" noTextEdit="1"/>
          </p:cNvSpPr>
          <p:nvPr/>
        </p:nvSpPr>
        <p:spPr bwMode="auto">
          <a:xfrm>
            <a:off x="790575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97609" y="38100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DISTANCE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FLIGHT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ADVANCED 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Ramy</a:t>
            </a:r>
            <a:r>
              <a:rPr lang="en-US" sz="36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Yanetz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1111 km</a:t>
            </a:r>
          </a:p>
          <a:p>
            <a:pPr algn="ctr"/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Tonopah, NV	July 11, 2019</a:t>
            </a:r>
            <a:endParaRPr lang="en-US" sz="2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15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LONGEST DISTANCE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(KM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)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+mj-cs"/>
              </a:rPr>
              <a:t>– IN A CLUB SHIP 2018 OLC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11" charset="-128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76400"/>
            <a:ext cx="8458200" cy="390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                                                     km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3/23/19 Larry Suter </a:t>
            </a:r>
            <a:r>
              <a:rPr lang="en-US" sz="2800" b="1" dirty="0" smtClean="0">
                <a:solidFill>
                  <a:srgbClr val="FFFFFF"/>
                </a:solidFill>
              </a:rPr>
              <a:t>		56 	Byron </a:t>
            </a:r>
            <a:r>
              <a:rPr lang="en-US" sz="2800" b="1" dirty="0">
                <a:solidFill>
                  <a:srgbClr val="FFFFFF"/>
                </a:solidFill>
              </a:rPr>
              <a:t>G103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4</a:t>
            </a:r>
            <a:r>
              <a:rPr lang="en-US" sz="2800" b="1" dirty="0">
                <a:solidFill>
                  <a:srgbClr val="FFFFFF"/>
                </a:solidFill>
              </a:rPr>
              <a:t>/9/19 Alex </a:t>
            </a:r>
            <a:r>
              <a:rPr lang="en-US" sz="2800" b="1" dirty="0" err="1">
                <a:solidFill>
                  <a:srgbClr val="FFFFFF"/>
                </a:solidFill>
              </a:rPr>
              <a:t>Neigher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		87 	Byron </a:t>
            </a:r>
            <a:r>
              <a:rPr lang="en-US" sz="2800" b="1" dirty="0">
                <a:solidFill>
                  <a:srgbClr val="FFFFFF"/>
                </a:solidFill>
              </a:rPr>
              <a:t>G102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12</a:t>
            </a:r>
            <a:r>
              <a:rPr lang="en-US" sz="2800" b="1" dirty="0">
                <a:solidFill>
                  <a:srgbClr val="FFFFFF"/>
                </a:solidFill>
              </a:rPr>
              <a:t>/28/18 Ace Lewis </a:t>
            </a:r>
            <a:r>
              <a:rPr lang="en-US" sz="2800" b="1" dirty="0" smtClean="0">
                <a:solidFill>
                  <a:srgbClr val="FFFFFF"/>
                </a:solidFill>
              </a:rPr>
              <a:t>		129 	Byron </a:t>
            </a:r>
            <a:r>
              <a:rPr lang="en-US" sz="2800" b="1" dirty="0">
                <a:solidFill>
                  <a:srgbClr val="FFFFFF"/>
                </a:solidFill>
              </a:rPr>
              <a:t>G102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5</a:t>
            </a:r>
            <a:r>
              <a:rPr lang="en-US" sz="2800" b="1" dirty="0">
                <a:solidFill>
                  <a:srgbClr val="FFFFFF"/>
                </a:solidFill>
              </a:rPr>
              <a:t>/27/19 Buzz Graves </a:t>
            </a:r>
            <a:r>
              <a:rPr lang="en-US" sz="2800" b="1" dirty="0" smtClean="0">
                <a:solidFill>
                  <a:srgbClr val="FFFFFF"/>
                </a:solidFill>
              </a:rPr>
              <a:t>		153 	</a:t>
            </a:r>
            <a:r>
              <a:rPr lang="en-US" sz="2800" b="1" dirty="0" err="1" smtClean="0">
                <a:solidFill>
                  <a:srgbClr val="FFFFFF"/>
                </a:solidFill>
              </a:rPr>
              <a:t>Panoche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G103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/20/19 Brent Davidson </a:t>
            </a:r>
            <a:r>
              <a:rPr lang="en-US" sz="2800" b="1" dirty="0" smtClean="0">
                <a:solidFill>
                  <a:srgbClr val="FFFFFF"/>
                </a:solidFill>
              </a:rPr>
              <a:t>	180 	Truckee </a:t>
            </a:r>
            <a:r>
              <a:rPr lang="en-US" sz="2800" b="1" dirty="0">
                <a:solidFill>
                  <a:srgbClr val="FFFFFF"/>
                </a:solidFill>
              </a:rPr>
              <a:t>G102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8</a:t>
            </a:r>
            <a:r>
              <a:rPr lang="en-US" sz="2800" b="1" dirty="0">
                <a:solidFill>
                  <a:srgbClr val="FFFFFF"/>
                </a:solidFill>
              </a:rPr>
              <a:t>/3/19 Andrew Chant </a:t>
            </a:r>
            <a:r>
              <a:rPr lang="en-US" sz="2800" b="1" dirty="0" smtClean="0">
                <a:solidFill>
                  <a:srgbClr val="FFFFFF"/>
                </a:solidFill>
              </a:rPr>
              <a:t>		254 	Truckee </a:t>
            </a:r>
            <a:r>
              <a:rPr lang="en-US" sz="2800" b="1" dirty="0">
                <a:solidFill>
                  <a:srgbClr val="FFFFFF"/>
                </a:solidFill>
              </a:rPr>
              <a:t>G103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6</a:t>
            </a:r>
            <a:r>
              <a:rPr lang="en-US" sz="2800" b="1" dirty="0">
                <a:solidFill>
                  <a:srgbClr val="FFFFFF"/>
                </a:solidFill>
              </a:rPr>
              <a:t>/11/19 Sergey </a:t>
            </a:r>
            <a:r>
              <a:rPr lang="en-US" sz="2800" b="1" dirty="0" err="1">
                <a:solidFill>
                  <a:srgbClr val="FFFFFF"/>
                </a:solidFill>
              </a:rPr>
              <a:t>Kataev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	260 	ASI </a:t>
            </a:r>
            <a:r>
              <a:rPr lang="en-US" sz="2800" b="1" dirty="0">
                <a:solidFill>
                  <a:srgbClr val="FFFFFF"/>
                </a:solidFill>
              </a:rPr>
              <a:t>G103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6</a:t>
            </a:r>
            <a:r>
              <a:rPr lang="en-US" sz="2800" b="1" dirty="0">
                <a:solidFill>
                  <a:srgbClr val="FFFFFF"/>
                </a:solidFill>
              </a:rPr>
              <a:t>/13/19 Peter </a:t>
            </a:r>
            <a:r>
              <a:rPr lang="en-US" sz="2800" b="1" dirty="0" err="1">
                <a:solidFill>
                  <a:srgbClr val="FFFFFF"/>
                </a:solidFill>
              </a:rPr>
              <a:t>Rusko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		262 	ASI </a:t>
            </a:r>
            <a:r>
              <a:rPr lang="en-US" sz="2800" b="1" dirty="0">
                <a:solidFill>
                  <a:srgbClr val="FFFFFF"/>
                </a:solidFill>
              </a:rPr>
              <a:t>G102 </a:t>
            </a:r>
            <a:endParaRPr lang="hu-HU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74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75780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7338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LONGEST FLIGHT USING A CLUB SHIP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Peter </a:t>
            </a:r>
            <a:r>
              <a:rPr lang="en-US" sz="40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Rusko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262 km</a:t>
            </a:r>
          </a:p>
          <a:p>
            <a:pPr algn="ctr"/>
            <a:r>
              <a:rPr lang="en-US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Grob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102</a:t>
            </a:r>
            <a:endParaRPr lang="en-US" sz="40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 Sailing 	June 13, 2019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67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4582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AVERAGE X-C SPEED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ANYWHERE (OLC Flight &gt;100km)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371600"/>
            <a:ext cx="76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					</a:t>
            </a:r>
            <a:r>
              <a:rPr lang="en-US" sz="2800" b="1" dirty="0" err="1" smtClean="0">
                <a:solidFill>
                  <a:schemeClr val="bg1"/>
                </a:solidFill>
              </a:rPr>
              <a:t>kph</a:t>
            </a:r>
            <a:r>
              <a:rPr lang="en-US" sz="2800" b="1" dirty="0" smtClean="0">
                <a:solidFill>
                  <a:schemeClr val="bg1"/>
                </a:solidFill>
              </a:rPr>
              <a:t>	km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7/20/18 Brent Davidson </a:t>
            </a:r>
            <a:r>
              <a:rPr lang="en-US" sz="2800" b="1" dirty="0" smtClean="0">
                <a:solidFill>
                  <a:schemeClr val="bg1"/>
                </a:solidFill>
              </a:rPr>
              <a:t>	44 	180 </a:t>
            </a:r>
            <a:r>
              <a:rPr lang="en-US" sz="2800" b="1" dirty="0">
                <a:solidFill>
                  <a:schemeClr val="bg1"/>
                </a:solidFill>
              </a:rPr>
              <a:t>KTRK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r>
              <a:rPr lang="en-US" sz="2800" b="1" dirty="0">
                <a:solidFill>
                  <a:schemeClr val="bg1"/>
                </a:solidFill>
              </a:rPr>
              <a:t>/11/19 Sergey </a:t>
            </a:r>
            <a:r>
              <a:rPr lang="en-US" sz="2800" b="1" dirty="0" err="1">
                <a:solidFill>
                  <a:schemeClr val="bg1"/>
                </a:solidFill>
              </a:rPr>
              <a:t>Kataev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	54 	260 </a:t>
            </a:r>
            <a:r>
              <a:rPr lang="en-US" sz="2800" b="1" dirty="0">
                <a:solidFill>
                  <a:schemeClr val="bg1"/>
                </a:solidFill>
              </a:rPr>
              <a:t>ASI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r>
              <a:rPr lang="en-US" sz="2800" b="1" dirty="0">
                <a:solidFill>
                  <a:schemeClr val="bg1"/>
                </a:solidFill>
              </a:rPr>
              <a:t>/27/19 Willie Snow </a:t>
            </a:r>
            <a:r>
              <a:rPr lang="en-US" sz="2800" b="1" dirty="0" smtClean="0">
                <a:solidFill>
                  <a:schemeClr val="bg1"/>
                </a:solidFill>
              </a:rPr>
              <a:t>		62 	143 </a:t>
            </a:r>
            <a:r>
              <a:rPr lang="en-US" sz="2800" b="1" dirty="0">
                <a:solidFill>
                  <a:schemeClr val="bg1"/>
                </a:solidFill>
              </a:rPr>
              <a:t>KTRK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r>
              <a:rPr lang="en-US" sz="2800" b="1" dirty="0">
                <a:solidFill>
                  <a:schemeClr val="bg1"/>
                </a:solidFill>
              </a:rPr>
              <a:t>/13/19 Peter </a:t>
            </a:r>
            <a:r>
              <a:rPr lang="en-US" sz="2800" b="1" dirty="0" err="1">
                <a:solidFill>
                  <a:schemeClr val="bg1"/>
                </a:solidFill>
              </a:rPr>
              <a:t>Rusko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		67 	267 ASI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Solos or re-solos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Michael </a:t>
            </a:r>
            <a:r>
              <a:rPr lang="en-US" b="1" dirty="0" err="1" smtClean="0">
                <a:solidFill>
                  <a:srgbClr val="FFFF00"/>
                </a:solidFill>
              </a:rPr>
              <a:t>Demeyer</a:t>
            </a:r>
            <a:r>
              <a:rPr lang="en-US" b="1" dirty="0" smtClean="0">
                <a:solidFill>
                  <a:srgbClr val="FFFF00"/>
                </a:solidFill>
              </a:rPr>
              <a:t>- </a:t>
            </a:r>
            <a:r>
              <a:rPr lang="en-US" b="1" dirty="0" err="1" smtClean="0">
                <a:solidFill>
                  <a:srgbClr val="FFFF00"/>
                </a:solidFill>
              </a:rPr>
              <a:t>Resolo</a:t>
            </a:r>
            <a:r>
              <a:rPr lang="en-US" b="1" dirty="0" smtClean="0">
                <a:solidFill>
                  <a:srgbClr val="FFFF00"/>
                </a:solidFill>
              </a:rPr>
              <a:t> after ~38 years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" name="Picture 1" descr="Michael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3152" r="9420" b="12141"/>
          <a:stretch/>
        </p:blipFill>
        <p:spPr>
          <a:xfrm>
            <a:off x="1905000" y="1828800"/>
            <a:ext cx="5333999" cy="45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4582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AVERAGE X-C SPEED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ANYWHERE (OLC Flight &gt;100km)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447800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					</a:t>
            </a:r>
            <a:r>
              <a:rPr lang="en-US" sz="2800" b="1" dirty="0" err="1" smtClean="0">
                <a:solidFill>
                  <a:srgbClr val="FFFFFF"/>
                </a:solidFill>
              </a:rPr>
              <a:t>kph</a:t>
            </a:r>
            <a:r>
              <a:rPr lang="en-US" sz="2800" b="1" dirty="0" smtClean="0">
                <a:solidFill>
                  <a:srgbClr val="FFFFFF"/>
                </a:solidFill>
              </a:rPr>
              <a:t>	km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8</a:t>
            </a:r>
            <a:r>
              <a:rPr lang="en-US" sz="2800" b="1" dirty="0">
                <a:solidFill>
                  <a:srgbClr val="FFFFFF"/>
                </a:solidFill>
              </a:rPr>
              <a:t>/3/19 Andrew Chant </a:t>
            </a:r>
            <a:r>
              <a:rPr lang="en-US" sz="2800" b="1" dirty="0" smtClean="0">
                <a:solidFill>
                  <a:srgbClr val="FFFFFF"/>
                </a:solidFill>
              </a:rPr>
              <a:t>		72 	254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/28/19 Paul Lowenstein </a:t>
            </a:r>
            <a:r>
              <a:rPr lang="en-US" sz="2800" b="1" dirty="0" smtClean="0">
                <a:solidFill>
                  <a:srgbClr val="FFFFFF"/>
                </a:solidFill>
              </a:rPr>
              <a:t>	76 	396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6</a:t>
            </a:r>
            <a:r>
              <a:rPr lang="en-US" sz="2800" b="1" dirty="0">
                <a:solidFill>
                  <a:srgbClr val="FFFFFF"/>
                </a:solidFill>
              </a:rPr>
              <a:t>/4/19 Van Henson </a:t>
            </a:r>
            <a:r>
              <a:rPr lang="en-US" sz="2800" b="1" dirty="0" smtClean="0">
                <a:solidFill>
                  <a:srgbClr val="FFFFFF"/>
                </a:solidFill>
              </a:rPr>
              <a:t>		77 	325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5</a:t>
            </a:r>
            <a:r>
              <a:rPr lang="en-US" sz="2800" b="1" dirty="0">
                <a:solidFill>
                  <a:srgbClr val="FFFFFF"/>
                </a:solidFill>
              </a:rPr>
              <a:t>/5/19 Ace Lewis </a:t>
            </a:r>
            <a:r>
              <a:rPr lang="en-US" sz="2800" b="1" dirty="0" smtClean="0">
                <a:solidFill>
                  <a:srgbClr val="FFFFFF"/>
                </a:solidFill>
              </a:rPr>
              <a:t>		82 	248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/17/19 Dan Colton </a:t>
            </a:r>
            <a:r>
              <a:rPr lang="en-US" sz="2800" b="1" dirty="0" smtClean="0">
                <a:solidFill>
                  <a:srgbClr val="FFFFFF"/>
                </a:solidFill>
              </a:rPr>
              <a:t>		85 	445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8</a:t>
            </a:r>
            <a:r>
              <a:rPr lang="en-US" sz="2800" b="1" dirty="0">
                <a:solidFill>
                  <a:srgbClr val="FFFFFF"/>
                </a:solidFill>
              </a:rPr>
              <a:t>/15/19 Tom </a:t>
            </a:r>
            <a:r>
              <a:rPr lang="en-US" sz="2800" b="1" dirty="0" err="1">
                <a:solidFill>
                  <a:srgbClr val="FFFFFF"/>
                </a:solidFill>
              </a:rPr>
              <a:t>Anklam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		86 	347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/12/19 Brian Roach </a:t>
            </a:r>
            <a:r>
              <a:rPr lang="en-US" sz="2800" b="1" dirty="0" smtClean="0">
                <a:solidFill>
                  <a:srgbClr val="FFFFFF"/>
                </a:solidFill>
              </a:rPr>
              <a:t>		86 	262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/5/19 Alex </a:t>
            </a:r>
            <a:r>
              <a:rPr lang="en-US" sz="2800" b="1" dirty="0" err="1">
                <a:solidFill>
                  <a:srgbClr val="FFFFFF"/>
                </a:solidFill>
              </a:rPr>
              <a:t>Neigher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		89 	292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92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52400"/>
            <a:ext cx="84582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AVERAGE X-C SPEED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ANYWHERE (OLC Flight &gt;100km)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600200"/>
            <a:ext cx="76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rgbClr val="FFFFFF"/>
                </a:solidFill>
              </a:rPr>
              <a:t>					</a:t>
            </a:r>
            <a:r>
              <a:rPr lang="nl-NL" sz="2800" b="1" dirty="0" err="1" smtClean="0">
                <a:solidFill>
                  <a:srgbClr val="FFFFFF"/>
                </a:solidFill>
              </a:rPr>
              <a:t>kph</a:t>
            </a:r>
            <a:r>
              <a:rPr lang="nl-NL" sz="2800" b="1" dirty="0" smtClean="0">
                <a:solidFill>
                  <a:srgbClr val="FFFFFF"/>
                </a:solidFill>
              </a:rPr>
              <a:t>	km	     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6/29/19 Buzz Graves </a:t>
            </a:r>
            <a:r>
              <a:rPr lang="en-US" sz="2800" b="1" dirty="0" smtClean="0">
                <a:solidFill>
                  <a:srgbClr val="FFFFFF"/>
                </a:solidFill>
              </a:rPr>
              <a:t>		103 	401 </a:t>
            </a:r>
            <a:r>
              <a:rPr lang="en-US" sz="2800" b="1" dirty="0">
                <a:solidFill>
                  <a:srgbClr val="FFFFFF"/>
                </a:solidFill>
              </a:rPr>
              <a:t>KCVH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6</a:t>
            </a:r>
            <a:r>
              <a:rPr lang="en-US" sz="2800" b="1" dirty="0">
                <a:solidFill>
                  <a:srgbClr val="FFFFFF"/>
                </a:solidFill>
              </a:rPr>
              <a:t>/14/19 Larry Suter </a:t>
            </a:r>
            <a:r>
              <a:rPr lang="en-US" sz="2800" b="1" dirty="0" smtClean="0">
                <a:solidFill>
                  <a:srgbClr val="FFFFFF"/>
                </a:solidFill>
              </a:rPr>
              <a:t>		114 	451 </a:t>
            </a:r>
            <a:r>
              <a:rPr lang="en-US" sz="2800" b="1" dirty="0">
                <a:solidFill>
                  <a:srgbClr val="FFFFFF"/>
                </a:solidFill>
              </a:rPr>
              <a:t>ASI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/5/19 Mike Mayo </a:t>
            </a:r>
            <a:r>
              <a:rPr lang="en-US" sz="2800" b="1" dirty="0" smtClean="0">
                <a:solidFill>
                  <a:srgbClr val="FFFFFF"/>
                </a:solidFill>
              </a:rPr>
              <a:t>		123 	469 </a:t>
            </a:r>
            <a:r>
              <a:rPr lang="en-US" sz="2800" b="1" dirty="0">
                <a:solidFill>
                  <a:srgbClr val="FFFFFF"/>
                </a:solidFill>
              </a:rPr>
              <a:t>KTRK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7</a:t>
            </a:r>
            <a:r>
              <a:rPr lang="en-US" sz="2800" b="1" dirty="0">
                <a:solidFill>
                  <a:srgbClr val="FFFFFF"/>
                </a:solidFill>
              </a:rPr>
              <a:t>/5/19 </a:t>
            </a:r>
            <a:r>
              <a:rPr lang="en-US" sz="2800" b="1" dirty="0" err="1">
                <a:solidFill>
                  <a:srgbClr val="FFFFFF"/>
                </a:solidFill>
              </a:rPr>
              <a:t>Ramy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Yanetz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		144 </a:t>
            </a:r>
            <a:r>
              <a:rPr lang="en-US" sz="2800" b="1" dirty="0">
                <a:solidFill>
                  <a:srgbClr val="FFFFFF"/>
                </a:solidFill>
              </a:rPr>
              <a:t>1028 Ely </a:t>
            </a:r>
            <a:endParaRPr lang="nl-NL" sz="28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84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6758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758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8862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SPEED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A FLIGHT 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 100KM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Alex </a:t>
            </a:r>
            <a:r>
              <a:rPr lang="en-US" sz="36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Neigher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89 </a:t>
            </a:r>
            <a:r>
              <a:rPr lang="en-US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kph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over 292 km</a:t>
            </a:r>
          </a:p>
          <a:p>
            <a:pPr algn="ctr"/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Truckee, CA    July 5, 2019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7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68613" name="WordArt 5"/>
          <p:cNvSpPr>
            <a:spLocks noChangeArrowheads="1" noChangeShapeType="1" noTextEdit="1"/>
          </p:cNvSpPr>
          <p:nvPr/>
        </p:nvSpPr>
        <p:spPr bwMode="auto">
          <a:xfrm>
            <a:off x="790575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5814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FASTEST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OLC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SPEED FOR A FLIGHT 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 100KM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ADVANCED </a:t>
            </a: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Ramy Yanetz</a:t>
            </a:r>
            <a:endParaRPr lang="en-US" sz="3200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144 </a:t>
            </a:r>
            <a:r>
              <a:rPr lang="en-US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kph</a:t>
            </a:r>
            <a: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over 1028 km</a:t>
            </a:r>
            <a:br>
              <a:rPr lang="en-US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Ely, NV		July 5, 2019</a:t>
            </a:r>
            <a:endParaRPr lang="en-US" sz="32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67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62200"/>
            <a:ext cx="8229600" cy="1143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Member Achievements and Milestones in 2019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Numbers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Awards and Recognition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NCSA </a:t>
            </a:r>
            <a:r>
              <a:rPr lang="en-US" sz="4000" b="1" dirty="0" smtClean="0">
                <a:solidFill>
                  <a:srgbClr val="FFFF00"/>
                </a:solidFill>
              </a:rPr>
              <a:t>Cross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Country Perpetual Trophy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295400" y="1371600"/>
            <a:ext cx="7315200" cy="44958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Rules: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Only NCSA member’s OLC flights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chemeClr val="bg1"/>
                </a:solidFill>
                <a:latin typeface="+mn-lt"/>
                <a:ea typeface="+mn-ea"/>
              </a:rPr>
              <a:t>Pasco’s Sawyer Award’s </a:t>
            </a: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rules</a:t>
            </a:r>
            <a:r>
              <a:rPr lang="en-US" sz="2400" b="1" kern="0" noProof="0" dirty="0" smtClean="0">
                <a:solidFill>
                  <a:schemeClr val="bg1"/>
                </a:solidFill>
                <a:latin typeface="+mn-lt"/>
                <a:ea typeface="+mn-ea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-Can only </a:t>
            </a: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win twice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-Region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11 flights only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-Score based on OLC “points” X (Pilot Factor)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baseline="0" dirty="0" smtClean="0">
                <a:solidFill>
                  <a:schemeClr val="bg1"/>
                </a:solidFill>
                <a:latin typeface="+mn-lt"/>
                <a:ea typeface="+mn-ea"/>
              </a:rPr>
              <a:t>-The Pilot</a:t>
            </a: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 Factor helps level the field for newer pilots and encourage budding XC pilots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Buzz, Mike S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PF=0.7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Mike Mayo, Larry  PF=1.0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Van, Marianne, Willie  PF=1.5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n-lt"/>
                <a:ea typeface="+mn-ea"/>
              </a:rPr>
              <a:t>Brent, Ace  PF=3.0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The Pilot Factor gives newer XC pilots a real chance (given that </a:t>
            </a:r>
            <a:r>
              <a:rPr lang="en-US" sz="3200" b="1" dirty="0" err="1" smtClean="0">
                <a:solidFill>
                  <a:srgbClr val="FFFF00"/>
                </a:solidFill>
              </a:rPr>
              <a:t>Ramy’s</a:t>
            </a:r>
            <a:r>
              <a:rPr lang="en-US" sz="3200" b="1" dirty="0" smtClean="0">
                <a:solidFill>
                  <a:srgbClr val="FFFF00"/>
                </a:solidFill>
              </a:rPr>
              <a:t> already won it twice)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SawyerP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7710355" cy="30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4942141"/>
            <a:ext cx="5174652" cy="206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 err="1">
                <a:solidFill>
                  <a:schemeClr val="bg1"/>
                </a:solidFill>
              </a:rPr>
              <a:t>eg</a:t>
            </a:r>
            <a:r>
              <a:rPr lang="en-US" sz="2400" b="1" kern="0" dirty="0">
                <a:solidFill>
                  <a:schemeClr val="bg1"/>
                </a:solidFill>
              </a:rPr>
              <a:t>- </a:t>
            </a:r>
            <a:r>
              <a:rPr lang="en-US" sz="2400" b="1" kern="0" dirty="0" err="1">
                <a:solidFill>
                  <a:schemeClr val="bg1"/>
                </a:solidFill>
              </a:rPr>
              <a:t>Ramy</a:t>
            </a:r>
            <a:r>
              <a:rPr lang="en-US" sz="2400" b="1" kern="0" dirty="0">
                <a:solidFill>
                  <a:schemeClr val="bg1"/>
                </a:solidFill>
              </a:rPr>
              <a:t>, Buzz, Mike S  PF=0.7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Mike Mayo, Larry  PF=1.0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Van, Marianne, Willie  PF=1.5</a:t>
            </a:r>
          </a:p>
          <a:p>
            <a:pPr marL="800100" lvl="1" indent="-342900" eaLnBrk="1" hangingPunct="1"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chemeClr val="bg1"/>
                </a:solidFill>
              </a:rPr>
              <a:t>Brent, Ace  PF=3.0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228600"/>
            <a:ext cx="677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Order in OLC km flown by NCSA pilots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4000" y="1143000"/>
            <a:ext cx="5029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2286000" y="914400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Ramy</a:t>
            </a:r>
            <a:r>
              <a:rPr lang="en-US" b="1" dirty="0">
                <a:solidFill>
                  <a:srgbClr val="FFFFFF"/>
                </a:solidFill>
              </a:rPr>
              <a:t> 36718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Buzz 6712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Alex </a:t>
            </a:r>
            <a:r>
              <a:rPr lang="en-US" b="1" dirty="0">
                <a:solidFill>
                  <a:srgbClr val="FFFFFF"/>
                </a:solidFill>
              </a:rPr>
              <a:t>4857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Larry </a:t>
            </a:r>
            <a:r>
              <a:rPr lang="en-US" b="1" dirty="0">
                <a:solidFill>
                  <a:srgbClr val="FFFFFF"/>
                </a:solidFill>
              </a:rPr>
              <a:t>4282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Mike </a:t>
            </a:r>
            <a:r>
              <a:rPr lang="en-US" b="1" dirty="0">
                <a:solidFill>
                  <a:srgbClr val="FFFFFF"/>
                </a:solidFill>
              </a:rPr>
              <a:t>M 4091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Brian </a:t>
            </a:r>
            <a:r>
              <a:rPr lang="en-US" b="1" dirty="0">
                <a:solidFill>
                  <a:srgbClr val="FFFFFF"/>
                </a:solidFill>
              </a:rPr>
              <a:t>3072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Dan </a:t>
            </a:r>
            <a:r>
              <a:rPr lang="en-US" b="1" dirty="0">
                <a:solidFill>
                  <a:srgbClr val="FFFFFF"/>
                </a:solidFill>
              </a:rPr>
              <a:t>2932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Tom 2881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Van </a:t>
            </a:r>
            <a:r>
              <a:rPr lang="en-US" b="1" dirty="0">
                <a:solidFill>
                  <a:srgbClr val="FFFFFF"/>
                </a:solidFill>
              </a:rPr>
              <a:t>1112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Peter </a:t>
            </a:r>
            <a:r>
              <a:rPr lang="en-US" b="1" dirty="0">
                <a:solidFill>
                  <a:srgbClr val="FFFFFF"/>
                </a:solidFill>
              </a:rPr>
              <a:t>R 1103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Ace </a:t>
            </a:r>
            <a:r>
              <a:rPr lang="en-US" b="1" dirty="0">
                <a:solidFill>
                  <a:srgbClr val="FFFFFF"/>
                </a:solidFill>
              </a:rPr>
              <a:t>901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Sergey </a:t>
            </a:r>
            <a:r>
              <a:rPr lang="en-US" b="1" dirty="0">
                <a:solidFill>
                  <a:srgbClr val="FFFFFF"/>
                </a:solidFill>
              </a:rPr>
              <a:t>781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Paul </a:t>
            </a:r>
            <a:r>
              <a:rPr lang="en-US" b="1" dirty="0">
                <a:solidFill>
                  <a:srgbClr val="FFFFFF"/>
                </a:solidFill>
              </a:rPr>
              <a:t>L 716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Willie </a:t>
            </a:r>
            <a:r>
              <a:rPr lang="en-US" b="1" dirty="0">
                <a:solidFill>
                  <a:srgbClr val="FFFFFF"/>
                </a:solidFill>
              </a:rPr>
              <a:t>525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Brent </a:t>
            </a:r>
            <a:r>
              <a:rPr lang="en-US" b="1" dirty="0">
                <a:solidFill>
                  <a:srgbClr val="FFFFFF"/>
                </a:solidFill>
              </a:rPr>
              <a:t>380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Andrew </a:t>
            </a:r>
            <a:r>
              <a:rPr lang="en-US" b="1" dirty="0">
                <a:solidFill>
                  <a:srgbClr val="FFFFFF"/>
                </a:solidFill>
              </a:rPr>
              <a:t>347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47800" y="2438400"/>
            <a:ext cx="5029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762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This is the order in “points”  (km X aircraft factor)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21920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2286000" y="1028343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Ramy</a:t>
            </a:r>
            <a:r>
              <a:rPr lang="en-US" b="1" dirty="0">
                <a:solidFill>
                  <a:srgbClr val="FFFFFF"/>
                </a:solidFill>
              </a:rPr>
              <a:t> 34747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Buzz </a:t>
            </a:r>
            <a:r>
              <a:rPr lang="en-US" b="1" dirty="0">
                <a:solidFill>
                  <a:srgbClr val="FFFFFF"/>
                </a:solidFill>
              </a:rPr>
              <a:t>6217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Alex </a:t>
            </a:r>
            <a:r>
              <a:rPr lang="en-US" b="1" dirty="0">
                <a:solidFill>
                  <a:srgbClr val="FFFFFF"/>
                </a:solidFill>
              </a:rPr>
              <a:t>4987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Larry </a:t>
            </a:r>
            <a:r>
              <a:rPr lang="en-US" b="1" dirty="0">
                <a:solidFill>
                  <a:srgbClr val="FFFFFF"/>
                </a:solidFill>
              </a:rPr>
              <a:t>4319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Mike </a:t>
            </a:r>
            <a:r>
              <a:rPr lang="en-US" b="1" dirty="0">
                <a:solidFill>
                  <a:srgbClr val="FFFFFF"/>
                </a:solidFill>
              </a:rPr>
              <a:t>M 4103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Brian </a:t>
            </a:r>
            <a:r>
              <a:rPr lang="en-US" b="1" dirty="0">
                <a:solidFill>
                  <a:srgbClr val="FFFFFF"/>
                </a:solidFill>
              </a:rPr>
              <a:t>3096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Dan </a:t>
            </a:r>
            <a:r>
              <a:rPr lang="en-US" b="1" dirty="0">
                <a:solidFill>
                  <a:srgbClr val="FFFFFF"/>
                </a:solidFill>
              </a:rPr>
              <a:t>3042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Tom </a:t>
            </a:r>
            <a:r>
              <a:rPr lang="en-US" b="1" dirty="0">
                <a:solidFill>
                  <a:srgbClr val="FFFFFF"/>
                </a:solidFill>
              </a:rPr>
              <a:t>2987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Van </a:t>
            </a:r>
            <a:r>
              <a:rPr lang="en-US" b="1" dirty="0">
                <a:solidFill>
                  <a:srgbClr val="FFFFFF"/>
                </a:solidFill>
              </a:rPr>
              <a:t>1221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Ace </a:t>
            </a:r>
            <a:r>
              <a:rPr lang="en-US" b="1" dirty="0">
                <a:solidFill>
                  <a:srgbClr val="FFFFFF"/>
                </a:solidFill>
              </a:rPr>
              <a:t>1109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Peter </a:t>
            </a:r>
            <a:r>
              <a:rPr lang="en-US" b="1" dirty="0">
                <a:solidFill>
                  <a:srgbClr val="FFFFFF"/>
                </a:solidFill>
              </a:rPr>
              <a:t>R 1103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Sergey </a:t>
            </a:r>
            <a:r>
              <a:rPr lang="en-US" b="1" dirty="0">
                <a:solidFill>
                  <a:srgbClr val="FFFFFF"/>
                </a:solidFill>
              </a:rPr>
              <a:t>925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Paul </a:t>
            </a:r>
            <a:r>
              <a:rPr lang="en-US" b="1" dirty="0">
                <a:solidFill>
                  <a:srgbClr val="FFFFFF"/>
                </a:solidFill>
              </a:rPr>
              <a:t>L 743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Willie </a:t>
            </a:r>
            <a:r>
              <a:rPr lang="en-US" b="1" dirty="0">
                <a:solidFill>
                  <a:srgbClr val="FFFFFF"/>
                </a:solidFill>
              </a:rPr>
              <a:t>608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Brent </a:t>
            </a:r>
            <a:r>
              <a:rPr lang="en-US" b="1" dirty="0">
                <a:solidFill>
                  <a:srgbClr val="FFFFFF"/>
                </a:solidFill>
              </a:rPr>
              <a:t>418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Andrew </a:t>
            </a:r>
            <a:r>
              <a:rPr lang="en-US" b="1" dirty="0">
                <a:solidFill>
                  <a:srgbClr val="FFFFFF"/>
                </a:solidFill>
              </a:rPr>
              <a:t>407 </a:t>
            </a:r>
            <a:r>
              <a:rPr lang="de-DE" b="1" dirty="0">
                <a:solidFill>
                  <a:srgbClr val="FFFFFF"/>
                </a:solidFill>
              </a:rPr>
              <a:t>	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838200" y="259080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8079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762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third column shows the all-important Pilot Factor multiplier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447085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676400" y="1218485"/>
            <a:ext cx="64008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Ramy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	34747 	0.7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Buzz 	6217 	0.7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Alex 	4987 	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Larry	 </a:t>
            </a:r>
            <a:r>
              <a:rPr lang="en-US" b="1" dirty="0">
                <a:solidFill>
                  <a:srgbClr val="FFFFFF"/>
                </a:solidFill>
              </a:rPr>
              <a:t>4319 </a:t>
            </a:r>
            <a:r>
              <a:rPr lang="en-US" b="1" dirty="0" smtClean="0">
                <a:solidFill>
                  <a:srgbClr val="FFFFFF"/>
                </a:solidFill>
              </a:rPr>
              <a:t>	1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Mike </a:t>
            </a:r>
            <a:r>
              <a:rPr lang="en-US" b="1" dirty="0">
                <a:solidFill>
                  <a:srgbClr val="FFFFFF"/>
                </a:solidFill>
              </a:rPr>
              <a:t>M </a:t>
            </a:r>
            <a:r>
              <a:rPr lang="en-US" b="1" dirty="0" smtClean="0">
                <a:solidFill>
                  <a:srgbClr val="FFFFFF"/>
                </a:solidFill>
              </a:rPr>
              <a:t>	4103 	1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Brian 	3096 	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Dan 	3042 	1.5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Tom 	2987 	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Van 	1221 	1.5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Ace 	1109 	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Peter </a:t>
            </a:r>
            <a:r>
              <a:rPr lang="en-US" b="1" dirty="0">
                <a:solidFill>
                  <a:srgbClr val="FFFFFF"/>
                </a:solidFill>
              </a:rPr>
              <a:t>R </a:t>
            </a:r>
            <a:r>
              <a:rPr lang="en-US" b="1" dirty="0" smtClean="0">
                <a:solidFill>
                  <a:srgbClr val="FFFFFF"/>
                </a:solidFill>
              </a:rPr>
              <a:t>	1103 	4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Sergey	 </a:t>
            </a:r>
            <a:r>
              <a:rPr lang="en-US" b="1" dirty="0">
                <a:solidFill>
                  <a:srgbClr val="FFFFFF"/>
                </a:solidFill>
              </a:rPr>
              <a:t>925 </a:t>
            </a:r>
            <a:r>
              <a:rPr lang="en-US" b="1" dirty="0" smtClean="0">
                <a:solidFill>
                  <a:srgbClr val="FFFFFF"/>
                </a:solidFill>
              </a:rPr>
              <a:t>	4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Paul </a:t>
            </a:r>
            <a:r>
              <a:rPr lang="en-US" b="1" dirty="0">
                <a:solidFill>
                  <a:srgbClr val="FFFFFF"/>
                </a:solidFill>
              </a:rPr>
              <a:t>L </a:t>
            </a:r>
            <a:r>
              <a:rPr lang="en-US" b="1" dirty="0" smtClean="0">
                <a:solidFill>
                  <a:srgbClr val="FFFFFF"/>
                </a:solidFill>
              </a:rPr>
              <a:t>	743 	</a:t>
            </a:r>
            <a:r>
              <a:rPr lang="en-US" b="1" dirty="0" smtClean="0">
                <a:solidFill>
                  <a:srgbClr val="FFFFFF"/>
                </a:solidFill>
              </a:rPr>
              <a:t>1 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Willie 	608 	1.5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Brent 	418 	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Andrew </a:t>
            </a:r>
            <a:r>
              <a:rPr lang="en-US" b="1" dirty="0">
                <a:solidFill>
                  <a:srgbClr val="FFFFFF"/>
                </a:solidFill>
              </a:rPr>
              <a:t>407 </a:t>
            </a:r>
            <a:r>
              <a:rPr lang="en-US" b="1" dirty="0" smtClean="0">
                <a:solidFill>
                  <a:srgbClr val="FFFFFF"/>
                </a:solidFill>
              </a:rPr>
              <a:t>	3 </a:t>
            </a:r>
            <a:endParaRPr lang="nl-NL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14400" y="274320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22087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Solos or re-solos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Charlie </a:t>
            </a:r>
            <a:r>
              <a:rPr lang="en-US" b="1" dirty="0" err="1" smtClean="0">
                <a:solidFill>
                  <a:srgbClr val="FFFF00"/>
                </a:solidFill>
              </a:rPr>
              <a:t>Bellenie</a:t>
            </a:r>
            <a:r>
              <a:rPr lang="en-US" b="1" dirty="0" smtClean="0">
                <a:solidFill>
                  <a:srgbClr val="FFFF00"/>
                </a:solidFill>
              </a:rPr>
              <a:t>- First Glider Solo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CharlieB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200" y="2286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6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And the winner is: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58697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962400" y="990600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PointsxPF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370885"/>
            <a:ext cx="55626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Ramy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		24323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Alex 		14961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Brian 		9287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Tom 		8960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Dan 		4563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Peter </a:t>
            </a:r>
            <a:r>
              <a:rPr lang="en-US" b="1" dirty="0">
                <a:solidFill>
                  <a:srgbClr val="FFFFFF"/>
                </a:solidFill>
              </a:rPr>
              <a:t>R </a:t>
            </a:r>
            <a:r>
              <a:rPr lang="en-US" b="1" dirty="0" smtClean="0">
                <a:solidFill>
                  <a:srgbClr val="FFFFFF"/>
                </a:solidFill>
              </a:rPr>
              <a:t>		4414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Buzz 		4352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Larry 		4319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Mike </a:t>
            </a:r>
            <a:r>
              <a:rPr lang="en-US" b="1" dirty="0">
                <a:solidFill>
                  <a:srgbClr val="FFFFFF"/>
                </a:solidFill>
              </a:rPr>
              <a:t>M </a:t>
            </a:r>
            <a:r>
              <a:rPr lang="en-US" b="1" dirty="0" smtClean="0">
                <a:solidFill>
                  <a:srgbClr val="FFFFFF"/>
                </a:solidFill>
              </a:rPr>
              <a:t>		4103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Sergey 		3701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Ace 		3328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Paul </a:t>
            </a:r>
            <a:r>
              <a:rPr lang="en-US" b="1" dirty="0">
                <a:solidFill>
                  <a:srgbClr val="FFFFFF"/>
                </a:solidFill>
              </a:rPr>
              <a:t>L </a:t>
            </a:r>
            <a:r>
              <a:rPr lang="en-US" b="1" dirty="0" smtClean="0">
                <a:solidFill>
                  <a:srgbClr val="FFFFFF"/>
                </a:solidFill>
              </a:rPr>
              <a:t>		2229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Van 		1832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Brent 		1254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Andrew 		1221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Willie 		912 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762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Alex </a:t>
            </a:r>
            <a:r>
              <a:rPr lang="en-US" sz="3200" b="1" dirty="0" err="1" smtClean="0">
                <a:solidFill>
                  <a:schemeClr val="bg1"/>
                </a:solidFill>
              </a:rPr>
              <a:t>Neigher</a:t>
            </a:r>
            <a:r>
              <a:rPr lang="en-US" sz="3200" b="1" dirty="0" smtClean="0">
                <a:solidFill>
                  <a:schemeClr val="bg1"/>
                </a:solidFill>
              </a:rPr>
              <a:t>!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38200" y="2057400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6450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72070"/>
            <a:ext cx="8045592" cy="923330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Congratulations Alex!!!!</a:t>
            </a:r>
          </a:p>
        </p:txBody>
      </p:sp>
      <p:pic>
        <p:nvPicPr>
          <p:cNvPr id="3" name="Picture 2" descr="Ale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14381" r="8231" b="19626"/>
          <a:stretch/>
        </p:blipFill>
        <p:spPr>
          <a:xfrm>
            <a:off x="2438400" y="1295400"/>
            <a:ext cx="4267200" cy="49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47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Coveted 1-26 Trophy recognizing the longest 1-26 OLC flight in 2019 goes to: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286000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Nobody!</a:t>
            </a:r>
          </a:p>
          <a:p>
            <a:pPr algn="ctr"/>
            <a:endParaRPr lang="en-US" sz="3200" b="1" dirty="0">
              <a:solidFill>
                <a:srgbClr val="FFFFFF"/>
              </a:solidFill>
            </a:endParaRPr>
          </a:p>
          <a:p>
            <a:pPr algn="ctr"/>
            <a:r>
              <a:rPr lang="en-US" sz="3200" b="1" u="sng" dirty="0" smtClean="0">
                <a:solidFill>
                  <a:srgbClr val="FFFFFF"/>
                </a:solidFill>
              </a:rPr>
              <a:t>You</a:t>
            </a:r>
            <a:r>
              <a:rPr lang="en-US" sz="3200" b="1" dirty="0" smtClean="0">
                <a:solidFill>
                  <a:srgbClr val="FFFFFF"/>
                </a:solidFill>
              </a:rPr>
              <a:t> could have won this with </a:t>
            </a:r>
            <a:r>
              <a:rPr lang="en-US" sz="3200" b="1" u="sng" dirty="0" smtClean="0">
                <a:solidFill>
                  <a:srgbClr val="FFFFFF"/>
                </a:solidFill>
              </a:rPr>
              <a:t>one</a:t>
            </a:r>
            <a:r>
              <a:rPr lang="en-US" sz="3200" b="1" dirty="0" smtClean="0">
                <a:solidFill>
                  <a:srgbClr val="FFFFFF"/>
                </a:solidFill>
              </a:rPr>
              <a:t> OLC flight!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DO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038600" cy="41706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52400"/>
            <a:ext cx="83058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MOST IMPROVED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PILOT 2019: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85800"/>
            <a:ext cx="82296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000" b="1" dirty="0" smtClean="0">
                <a:solidFill>
                  <a:srgbClr val="FFFFFF"/>
                </a:solidFill>
              </a:rPr>
              <a:t>Alex </a:t>
            </a:r>
            <a:r>
              <a:rPr lang="en-US" sz="4000" b="1" dirty="0" err="1" smtClean="0">
                <a:solidFill>
                  <a:srgbClr val="FFFFFF"/>
                </a:solidFill>
              </a:rPr>
              <a:t>Neigher</a:t>
            </a:r>
            <a:endParaRPr lang="en-US" sz="4000" b="1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NCSA checkout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Truckee checkout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XC Award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Fastest speed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Standard Class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FFFFFF"/>
                </a:solidFill>
              </a:rPr>
              <a:t>XC at 3 sites</a:t>
            </a:r>
          </a:p>
          <a:p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Ale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14381" r="8231" b="19626"/>
          <a:stretch/>
        </p:blipFill>
        <p:spPr>
          <a:xfrm>
            <a:off x="4343400" y="838200"/>
            <a:ext cx="4267200" cy="49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3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" y="76200"/>
            <a:ext cx="8991600" cy="678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1" charset="-128"/>
            </a:endParaRPr>
          </a:p>
        </p:txBody>
      </p: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1600200" y="2043113"/>
            <a:ext cx="590847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3366"/>
                </a:solidFill>
              </a:rPr>
              <a:t>Certificate  of  Achievement  </a:t>
            </a:r>
            <a:r>
              <a:rPr lang="en-US" sz="2800" b="1" dirty="0" smtClean="0">
                <a:solidFill>
                  <a:srgbClr val="003366"/>
                </a:solidFill>
              </a:rPr>
              <a:t>2019</a:t>
            </a:r>
            <a:endParaRPr lang="en-US" sz="2800" b="1" dirty="0">
              <a:solidFill>
                <a:srgbClr val="003366"/>
              </a:solidFill>
            </a:endParaRPr>
          </a:p>
        </p:txBody>
      </p:sp>
      <p:sp>
        <p:nvSpPr>
          <p:cNvPr id="72709" name="WordArt 5"/>
          <p:cNvSpPr>
            <a:spLocks noChangeArrowheads="1" noChangeShapeType="1" noTextEdit="1"/>
          </p:cNvSpPr>
          <p:nvPr/>
        </p:nvSpPr>
        <p:spPr bwMode="auto">
          <a:xfrm>
            <a:off x="762000" y="1450975"/>
            <a:ext cx="7667625" cy="49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Arial Black"/>
              </a:rPr>
              <a:t>Northern California Soaring Association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0075" y="365760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MOST IMPROVED PILOT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32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Alex </a:t>
            </a:r>
            <a:r>
              <a:rPr lang="en-US" sz="40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Neigher</a:t>
            </a:r>
            <a:endParaRPr lang="en-US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780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Paul MacDonald  Chief Tow Pilot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Dave </a:t>
            </a:r>
            <a:r>
              <a:rPr lang="en-US" sz="2800" b="1" dirty="0" err="1">
                <a:solidFill>
                  <a:schemeClr val="bg1"/>
                </a:solidFill>
              </a:rPr>
              <a:t>Magaw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Shamim</a:t>
            </a:r>
            <a:r>
              <a:rPr lang="en-US" sz="2800" b="1" dirty="0" smtClean="0">
                <a:solidFill>
                  <a:schemeClr val="bg1"/>
                </a:solidFill>
              </a:rPr>
              <a:t> Mohamed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Ed </a:t>
            </a:r>
            <a:r>
              <a:rPr lang="en-US" sz="2800" b="1" dirty="0" err="1" smtClean="0">
                <a:solidFill>
                  <a:schemeClr val="bg1"/>
                </a:solidFill>
              </a:rPr>
              <a:t>Ott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Dale Roberts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John Scott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John </a:t>
            </a:r>
            <a:r>
              <a:rPr lang="en-US" sz="2800" b="1" dirty="0" err="1" smtClean="0">
                <a:solidFill>
                  <a:schemeClr val="bg1"/>
                </a:solidFill>
              </a:rPr>
              <a:t>Pericich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Charlie </a:t>
            </a:r>
            <a:r>
              <a:rPr lang="en-US" sz="2800" b="1" dirty="0" err="1" smtClean="0">
                <a:solidFill>
                  <a:schemeClr val="bg1"/>
                </a:solidFill>
              </a:rPr>
              <a:t>Bellinie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2019 Tow Pilots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29010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Tow Pilot of the Year: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6858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Charlie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Bellenie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 descr="CharlieB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17" r="18068"/>
          <a:stretch/>
        </p:blipFill>
        <p:spPr>
          <a:xfrm rot="5400000">
            <a:off x="2099125" y="2244276"/>
            <a:ext cx="4869549" cy="388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1" y="29718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(Pictured here on the receiving end)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21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Spark Plug: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457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Brian Roach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1" descr="IMG_1004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2" t="44595" r="44064" b="16671"/>
          <a:stretch/>
        </p:blipFill>
        <p:spPr>
          <a:xfrm>
            <a:off x="2667000" y="1432362"/>
            <a:ext cx="3581400" cy="51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1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04800" y="1447800"/>
            <a:ext cx="85344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John Boyce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Buzz Graves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John </a:t>
            </a:r>
            <a:r>
              <a:rPr lang="en-US" sz="2800" b="1" dirty="0" err="1" smtClean="0">
                <a:solidFill>
                  <a:schemeClr val="bg1"/>
                </a:solidFill>
              </a:rPr>
              <a:t>Randazzo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Larry Suter- Chief Flight Instructor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John </a:t>
            </a:r>
            <a:r>
              <a:rPr lang="en-US" sz="2800" b="1" dirty="0" err="1" smtClean="0">
                <a:solidFill>
                  <a:schemeClr val="bg1"/>
                </a:solidFill>
              </a:rPr>
              <a:t>Pericich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Terence Wilson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Marianne Guerin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2019 Flight Instructors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4528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Instructor Of The Year: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762000"/>
            <a:ext cx="3548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John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Pericich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IMG_94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t="19636" r="24687" b="15553"/>
          <a:stretch/>
        </p:blipFill>
        <p:spPr>
          <a:xfrm>
            <a:off x="1828800" y="1650367"/>
            <a:ext cx="5350559" cy="49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3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Glider Ratings or Wings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Marianne Guerin- CFI-G!!!!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Melissa&amp;Marian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24504" r="13273" b="13815"/>
          <a:stretch/>
        </p:blipFill>
        <p:spPr>
          <a:xfrm>
            <a:off x="1219200" y="1918416"/>
            <a:ext cx="6739155" cy="45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8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John Scott</a:t>
            </a:r>
            <a:b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serving as 16Y’s Crew Chief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762000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52400"/>
            <a:ext cx="683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Presidential Award:</a:t>
            </a:r>
            <a:endParaRPr lang="en-US" sz="4400" dirty="0"/>
          </a:p>
        </p:txBody>
      </p:sp>
      <p:pic>
        <p:nvPicPr>
          <p:cNvPr id="2" name="Picture 1" descr="IMG_88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22458" r="9272" b="6427"/>
          <a:stretch/>
        </p:blipFill>
        <p:spPr>
          <a:xfrm>
            <a:off x="1905000" y="2362200"/>
            <a:ext cx="6118865" cy="428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1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Glider Ratings or Wings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2400" y="990600"/>
            <a:ext cx="88392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Val </a:t>
            </a:r>
            <a:r>
              <a:rPr lang="en-US" b="1" dirty="0" err="1" smtClean="0">
                <a:solidFill>
                  <a:srgbClr val="FFFF00"/>
                </a:solidFill>
              </a:rPr>
              <a:t>Mayamsin</a:t>
            </a:r>
            <a:r>
              <a:rPr lang="en-US" b="1" dirty="0" smtClean="0">
                <a:solidFill>
                  <a:srgbClr val="FFFF00"/>
                </a:solidFill>
              </a:rPr>
              <a:t>- Added Sport ASEL to his glider rating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Morteza</a:t>
            </a:r>
            <a:r>
              <a:rPr lang="en-US" b="1" dirty="0" smtClean="0">
                <a:solidFill>
                  <a:srgbClr val="FFFF00"/>
                </a:solidFill>
              </a:rPr>
              <a:t>- Completed a Wings Basic Level Phase for his 61.56 Flight Review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6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CHECK-OUTS IN NEW GLIDERS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it-IT" b="1" dirty="0" err="1" smtClean="0">
                <a:solidFill>
                  <a:schemeClr val="bg1"/>
                </a:solidFill>
              </a:rPr>
              <a:t>Montek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Sethi</a:t>
            </a:r>
            <a:r>
              <a:rPr lang="it-IT" b="1" dirty="0" smtClean="0">
                <a:solidFill>
                  <a:schemeClr val="bg1"/>
                </a:solidFill>
              </a:rPr>
              <a:t>- </a:t>
            </a:r>
            <a:r>
              <a:rPr lang="it-IT" b="1" dirty="0" err="1" smtClean="0">
                <a:solidFill>
                  <a:schemeClr val="bg1"/>
                </a:solidFill>
              </a:rPr>
              <a:t>Grob</a:t>
            </a:r>
            <a:r>
              <a:rPr lang="it-IT" b="1" dirty="0" smtClean="0">
                <a:solidFill>
                  <a:schemeClr val="bg1"/>
                </a:solidFill>
              </a:rPr>
              <a:t> 103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Craig </a:t>
            </a:r>
            <a:r>
              <a:rPr lang="it-IT" b="1" dirty="0" err="1" smtClean="0">
                <a:solidFill>
                  <a:schemeClr val="bg1"/>
                </a:solidFill>
              </a:rPr>
              <a:t>Payne</a:t>
            </a:r>
            <a:r>
              <a:rPr lang="it-IT" b="1" dirty="0" smtClean="0">
                <a:solidFill>
                  <a:schemeClr val="bg1"/>
                </a:solidFill>
              </a:rPr>
              <a:t>- </a:t>
            </a:r>
            <a:r>
              <a:rPr lang="it-IT" b="1" dirty="0" err="1" smtClean="0">
                <a:solidFill>
                  <a:schemeClr val="bg1"/>
                </a:solidFill>
              </a:rPr>
              <a:t>Grob</a:t>
            </a:r>
            <a:r>
              <a:rPr lang="it-IT" b="1" dirty="0" smtClean="0">
                <a:solidFill>
                  <a:schemeClr val="bg1"/>
                </a:solidFill>
              </a:rPr>
              <a:t> 103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</a:rPr>
              <a:t>Michael </a:t>
            </a:r>
            <a:r>
              <a:rPr lang="it-IT" b="1" dirty="0" err="1" smtClean="0">
                <a:solidFill>
                  <a:schemeClr val="bg1"/>
                </a:solidFill>
              </a:rPr>
              <a:t>Demeyer</a:t>
            </a:r>
            <a:r>
              <a:rPr lang="it-IT" b="1" dirty="0" smtClean="0">
                <a:solidFill>
                  <a:schemeClr val="bg1"/>
                </a:solidFill>
              </a:rPr>
              <a:t>- </a:t>
            </a:r>
            <a:r>
              <a:rPr lang="it-IT" b="1" dirty="0" err="1" smtClean="0">
                <a:solidFill>
                  <a:schemeClr val="bg1"/>
                </a:solidFill>
              </a:rPr>
              <a:t>Grob</a:t>
            </a:r>
            <a:r>
              <a:rPr lang="it-IT" b="1" dirty="0" smtClean="0">
                <a:solidFill>
                  <a:schemeClr val="bg1"/>
                </a:solidFill>
              </a:rPr>
              <a:t> 103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0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20845</TotalTime>
  <Words>1799</Words>
  <Application>Microsoft Macintosh PowerPoint</Application>
  <PresentationFormat>On-screen Show (4:3)</PresentationFormat>
  <Paragraphs>446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Custom Design</vt:lpstr>
      <vt:lpstr>N.C.S.A BUSINESS MEETING/ AWARDS DINNER - 2020</vt:lpstr>
      <vt:lpstr>Member Achievements and Milestones in 2019  Numbers   Awards and Recognition</vt:lpstr>
      <vt:lpstr>Solos or re-solos</vt:lpstr>
      <vt:lpstr>Solos or re-solos</vt:lpstr>
      <vt:lpstr>Solos or re-solos</vt:lpstr>
      <vt:lpstr>Solos or re-solos</vt:lpstr>
      <vt:lpstr>New Glider Ratings or Wings</vt:lpstr>
      <vt:lpstr>New Glider Ratings or Wings</vt:lpstr>
      <vt:lpstr>CHECK-OUTS IN NEW GLIDERS</vt:lpstr>
      <vt:lpstr>2019 Camps</vt:lpstr>
      <vt:lpstr>2019 Camps</vt:lpstr>
      <vt:lpstr>FLIGHTS AT NEW GLIDER SITES</vt:lpstr>
      <vt:lpstr>FLIGHTS AT NEW GLIDER SITES</vt:lpstr>
      <vt:lpstr>Introducing Claus Weissman</vt:lpstr>
      <vt:lpstr>Claus is a: ATP CFI CFI-G Instructed at Long Island Soaring Moved to the Bay Area last year March 1st will be his first day as duty instructor</vt:lpstr>
      <vt:lpstr>Landouts in 2019</vt:lpstr>
      <vt:lpstr>Landouts in 2019</vt:lpstr>
      <vt:lpstr>BESTS/MEMORABLE in 2019</vt:lpstr>
      <vt:lpstr>BESTS/MEMORABLE in 2019</vt:lpstr>
      <vt:lpstr>BESTS/MEMORABLE in 2019</vt:lpstr>
      <vt:lpstr>BESTS/MEMORABLE in 2019</vt:lpstr>
      <vt:lpstr>BESTS/MEMORABLE in 2019</vt:lpstr>
      <vt:lpstr>BESTS/MEMORABLE in 2019</vt:lpstr>
      <vt:lpstr>BESTS/MEMORABLE in 2019</vt:lpstr>
      <vt:lpstr>BESTS/MEMORABLE in 2019</vt:lpstr>
      <vt:lpstr>Contests in 2019</vt:lpstr>
      <vt:lpstr>PowerPoint Presentation</vt:lpstr>
      <vt:lpstr>PowerPoint Presentation</vt:lpstr>
      <vt:lpstr>PowerPoint Presentation</vt:lpstr>
      <vt:lpstr>Member Achievements and Milestones in 2019  2019 OLC Numbers    Awards and Recognition</vt:lpstr>
      <vt:lpstr>PowerPoint Presentation</vt:lpstr>
      <vt:lpstr>PowerPoint Presentation</vt:lpstr>
      <vt:lpstr>TOTAL NUMBER OF OLC FLIGHTS 2019 </vt:lpstr>
      <vt:lpstr>TOTAL NUMBER OF OLC FLIGHTS 2019 </vt:lpstr>
      <vt:lpstr>TOTAL GLIDER HOURS- 2019 (larger of OLC or reported)</vt:lpstr>
      <vt:lpstr>TOTAL GLIDER HOURS- 2019 (larger of OLC or reported)</vt:lpstr>
      <vt:lpstr>TOTAL GLIDER HOURS- 2019 (larger of OLC or reported)</vt:lpstr>
      <vt:lpstr>LONGEST FLIGHT (KM) – FROM BYRON 2019 OLC</vt:lpstr>
      <vt:lpstr>LONGEST FLIGHT (KM) – FROM BYRON 2019 OLC (cont)</vt:lpstr>
      <vt:lpstr>PowerPoint Presentation</vt:lpstr>
      <vt:lpstr>PowerPoint Presentation</vt:lpstr>
      <vt:lpstr>LONGEST DISTANCE (KM) – ANYWHERE 2019 OLC</vt:lpstr>
      <vt:lpstr>LONGEST DISTANCE (KM) – ANYWHERE 2019 OLC</vt:lpstr>
      <vt:lpstr>LONGEST DISTANCE (KM) – ANYWHERE 2018 OLC</vt:lpstr>
      <vt:lpstr>PowerPoint Presentation</vt:lpstr>
      <vt:lpstr>PowerPoint Presentation</vt:lpstr>
      <vt:lpstr>LONGEST DISTANCE (KM) – IN A CLUB SHIP 2018 OLC</vt:lpstr>
      <vt:lpstr>PowerPoint Presentation</vt:lpstr>
      <vt:lpstr>FASTEST AVERAGE X-C SPEED ANYWHERE (OLC Flight &gt;100km) </vt:lpstr>
      <vt:lpstr>FASTEST AVERAGE X-C SPEED ANYWHERE (OLC Flight &gt;100km) </vt:lpstr>
      <vt:lpstr>FASTEST AVERAGE X-C SPEED ANYWHERE (OLC Flight &gt;100km) </vt:lpstr>
      <vt:lpstr>PowerPoint Presentation</vt:lpstr>
      <vt:lpstr>PowerPoint Presentation</vt:lpstr>
      <vt:lpstr>Member Achievements and Milestones in 2019  Numbers   Awards and Recognition</vt:lpstr>
      <vt:lpstr>NCSA Cross Country Perpetual Trophy</vt:lpstr>
      <vt:lpstr>The Pilot Factor gives newer XC pilots a real chance (given that Ramy’s already won it twice)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Coveted 1-26 Trophy recognizing the longest 1-26 OLC flight in 2019 goes to:</vt:lpstr>
      <vt:lpstr>MOST IMPROVED PILOT 2019: </vt:lpstr>
      <vt:lpstr>PowerPoint Presentation</vt:lpstr>
      <vt:lpstr>PowerPoint Presentation</vt:lpstr>
      <vt:lpstr>2019 Tow Pilot of the Year:</vt:lpstr>
      <vt:lpstr>2019 Spark Plug:</vt:lpstr>
      <vt:lpstr>PowerPoint Presentation</vt:lpstr>
      <vt:lpstr>2019 Instructor Of The Year:</vt:lpstr>
      <vt:lpstr> John Scott for serving as 16Y’s Crew Chief </vt:lpstr>
    </vt:vector>
  </TitlesOfParts>
  <Company>maximus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SOLO</dc:title>
  <dc:creator>richardpearl</dc:creator>
  <cp:lastModifiedBy>Laurance Suter</cp:lastModifiedBy>
  <cp:revision>438</cp:revision>
  <dcterms:created xsi:type="dcterms:W3CDTF">2008-01-16T01:06:45Z</dcterms:created>
  <dcterms:modified xsi:type="dcterms:W3CDTF">2020-02-09T16:03:25Z</dcterms:modified>
</cp:coreProperties>
</file>