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60" r:id="rId4"/>
    <p:sldId id="278" r:id="rId5"/>
    <p:sldId id="277" r:id="rId6"/>
    <p:sldId id="257" r:id="rId7"/>
    <p:sldId id="263" r:id="rId8"/>
    <p:sldId id="267" r:id="rId9"/>
    <p:sldId id="281" r:id="rId10"/>
    <p:sldId id="262" r:id="rId11"/>
    <p:sldId id="269" r:id="rId12"/>
    <p:sldId id="265" r:id="rId13"/>
    <p:sldId id="274" r:id="rId14"/>
    <p:sldId id="279" r:id="rId15"/>
    <p:sldId id="280" r:id="rId16"/>
    <p:sldId id="270" r:id="rId17"/>
    <p:sldId id="291" r:id="rId18"/>
    <p:sldId id="282" r:id="rId19"/>
    <p:sldId id="283" r:id="rId20"/>
    <p:sldId id="284" r:id="rId21"/>
    <p:sldId id="285" r:id="rId22"/>
    <p:sldId id="288" r:id="rId23"/>
    <p:sldId id="289" r:id="rId24"/>
    <p:sldId id="29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22" autoAdjust="0"/>
  </p:normalViewPr>
  <p:slideViewPr>
    <p:cSldViewPr>
      <p:cViewPr varScale="1">
        <p:scale>
          <a:sx n="69" d="100"/>
          <a:sy n="69" d="100"/>
        </p:scale>
        <p:origin x="-20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6BA9C-58BE-4C53-93CB-C43852474854}" type="datetimeFigureOut">
              <a:rPr lang="en-US" smtClean="0"/>
              <a:pPr/>
              <a:t>2/22/2018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93D4BA-59C2-4EDD-A832-E5FFE568D0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See </a:t>
            </a:r>
            <a:r>
              <a:rPr lang="en-US" sz="1200" kern="1200" dirty="0" smtClean="0">
                <a:solidFill>
                  <a:schemeClr val="tx1"/>
                </a:solidFill>
                <a:latin typeface="+mn-lt"/>
                <a:ea typeface="+mn-ea"/>
                <a:cs typeface="+mn-cs"/>
              </a:rPr>
              <a:t>and avoid works poorly. Our eyes can not detect a</a:t>
            </a:r>
            <a:r>
              <a:rPr lang="en-US" sz="1200" kern="1200" baseline="0" dirty="0" smtClean="0">
                <a:solidFill>
                  <a:schemeClr val="tx1"/>
                </a:solidFill>
                <a:latin typeface="+mn-lt"/>
                <a:ea typeface="+mn-ea"/>
                <a:cs typeface="+mn-cs"/>
              </a:rPr>
              <a:t> non moving target </a:t>
            </a:r>
            <a:r>
              <a:rPr lang="en-US" sz="1200" kern="1200" dirty="0" smtClean="0">
                <a:solidFill>
                  <a:schemeClr val="tx1"/>
                </a:solidFill>
                <a:latin typeface="+mn-lt"/>
                <a:ea typeface="+mn-ea"/>
                <a:cs typeface="+mn-cs"/>
              </a:rPr>
              <a:t>at collision course at fast closing speed especially when flying level. How often do you scan the horizon when flying under cloud street?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The Sky is not big for soaring pilots. </a:t>
            </a:r>
            <a:r>
              <a:rPr lang="en-US" sz="1200" kern="1200" dirty="0" smtClean="0">
                <a:solidFill>
                  <a:schemeClr val="tx1"/>
                </a:solidFill>
                <a:latin typeface="+mn-lt"/>
                <a:ea typeface="+mn-ea"/>
                <a:cs typeface="+mn-cs"/>
              </a:rPr>
              <a:t>We congregated in thermals and convergence lines under cloud street typically 1 mile wide by 2000 feet deep!</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Powerflarm is not just for contest. As long as you fly cross country where other gliders fly, especially in region 11, you need PF. Have you ever been surprised by another glider </a:t>
            </a:r>
            <a:r>
              <a:rPr lang="en-US" sz="1200" kern="1200" dirty="0" smtClean="0">
                <a:solidFill>
                  <a:schemeClr val="tx1"/>
                </a:solidFill>
                <a:latin typeface="+mn-lt"/>
                <a:ea typeface="+mn-ea"/>
                <a:cs typeface="+mn-cs"/>
              </a:rPr>
              <a:t>over the </a:t>
            </a:r>
            <a:r>
              <a:rPr lang="en-US" sz="1200" kern="1200" dirty="0" smtClean="0">
                <a:solidFill>
                  <a:schemeClr val="tx1"/>
                </a:solidFill>
                <a:latin typeface="+mn-lt"/>
                <a:ea typeface="+mn-ea"/>
                <a:cs typeface="+mn-cs"/>
              </a:rPr>
              <a:t>Sierras or Whites showing up on your canopy? Then you need it.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We</a:t>
            </a:r>
            <a:r>
              <a:rPr lang="en-US" sz="1200" kern="1200" baseline="0" dirty="0" smtClean="0">
                <a:solidFill>
                  <a:schemeClr val="tx1"/>
                </a:solidFill>
                <a:latin typeface="+mn-lt"/>
                <a:ea typeface="+mn-ea"/>
                <a:cs typeface="+mn-cs"/>
              </a:rPr>
              <a:t> are not willing to take the risk</a:t>
            </a:r>
            <a:r>
              <a:rPr lang="en-US" sz="1200" kern="1200" dirty="0" smtClean="0">
                <a:solidFill>
                  <a:schemeClr val="tx1"/>
                </a:solidFill>
                <a:latin typeface="+mn-lt"/>
                <a:ea typeface="+mn-ea"/>
                <a:cs typeface="+mn-cs"/>
              </a:rPr>
              <a:t>.  We need to protect ourselves from you. If you don’t want or don’t know how to use it, just turn it on and ignore it. It will still protect us from you.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You can install in an hour. Experiment with Antenna locations before making them permanent. Antennas do not need to be installed by the book to work. as long as you can find a space for a cigarette box size device behind your panel you are fine. Rectangular display is small and thin and can be mounted or even </a:t>
            </a:r>
            <a:r>
              <a:rPr lang="en-US" sz="1200" kern="1200" dirty="0" err="1" smtClean="0">
                <a:solidFill>
                  <a:schemeClr val="tx1"/>
                </a:solidFill>
                <a:latin typeface="+mn-lt"/>
                <a:ea typeface="+mn-ea"/>
                <a:cs typeface="+mn-cs"/>
              </a:rPr>
              <a:t>velcroed</a:t>
            </a:r>
            <a:r>
              <a:rPr lang="en-US" sz="1200" kern="1200" dirty="0" smtClean="0">
                <a:solidFill>
                  <a:schemeClr val="tx1"/>
                </a:solidFill>
                <a:latin typeface="+mn-lt"/>
                <a:ea typeface="+mn-ea"/>
                <a:cs typeface="+mn-cs"/>
              </a:rPr>
              <a:t> almost anywhere. Battery drain is</a:t>
            </a:r>
            <a:r>
              <a:rPr lang="en-US" sz="1200" kern="1200" baseline="0" dirty="0" smtClean="0">
                <a:solidFill>
                  <a:schemeClr val="tx1"/>
                </a:solidFill>
                <a:latin typeface="+mn-lt"/>
                <a:ea typeface="+mn-ea"/>
                <a:cs typeface="+mn-cs"/>
              </a:rPr>
              <a:t> low.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All main issues were resolved. </a:t>
            </a:r>
            <a:r>
              <a:rPr lang="en-US" sz="1200" kern="1200" dirty="0" smtClean="0">
                <a:solidFill>
                  <a:schemeClr val="tx1"/>
                </a:solidFill>
                <a:latin typeface="+mn-lt"/>
                <a:ea typeface="+mn-ea"/>
                <a:cs typeface="+mn-cs"/>
              </a:rPr>
              <a:t>Most issues are user errors, setup/configuration/installation issues.</a:t>
            </a:r>
            <a:r>
              <a:rPr lang="en-US" sz="1200" kern="1200" baseline="0" dirty="0" smtClean="0">
                <a:solidFill>
                  <a:schemeClr val="tx1"/>
                </a:solidFill>
                <a:latin typeface="+mn-lt"/>
                <a:ea typeface="+mn-ea"/>
                <a:cs typeface="+mn-cs"/>
              </a:rPr>
              <a:t> W</a:t>
            </a:r>
            <a:r>
              <a:rPr lang="en-US" sz="1200" kern="1200" dirty="0" smtClean="0">
                <a:solidFill>
                  <a:schemeClr val="tx1"/>
                </a:solidFill>
                <a:latin typeface="+mn-lt"/>
                <a:ea typeface="+mn-ea"/>
                <a:cs typeface="+mn-cs"/>
              </a:rPr>
              <a:t>hen installed, configured and used correctly it performs as well or better than claimed. About 10-20% have real issues which may need repair, normally poor reception or poor transmission. Portable has more issues.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kern="1200" dirty="0" smtClean="0">
              <a:solidFill>
                <a:schemeClr val="tx1"/>
              </a:solidFill>
              <a:latin typeface="+mn-lt"/>
              <a:ea typeface="+mn-ea"/>
              <a:cs typeface="+mn-cs"/>
            </a:endParaRP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093D4BA-59C2-4EDD-A832-E5FFE568D0D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072273-C6F8-4778-8FE4-13CE644D5842}"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72273-C6F8-4778-8FE4-13CE644D5842}"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72273-C6F8-4778-8FE4-13CE644D5842}"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72273-C6F8-4778-8FE4-13CE644D5842}"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72273-C6F8-4778-8FE4-13CE644D5842}"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072273-C6F8-4778-8FE4-13CE644D5842}"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072273-C6F8-4778-8FE4-13CE644D5842}"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072273-C6F8-4778-8FE4-13CE644D5842}"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72273-C6F8-4778-8FE4-13CE644D5842}"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72273-C6F8-4778-8FE4-13CE644D5842}"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72273-C6F8-4778-8FE4-13CE644D5842}"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29D9-15D3-4978-B40D-6752891322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72273-C6F8-4778-8FE4-13CE644D5842}"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229D9-15D3-4978-B40D-6752891322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PowerFlarm</a:t>
            </a:r>
            <a:r>
              <a:rPr lang="en-US" dirty="0" smtClean="0"/>
              <a:t> and ADS-B </a:t>
            </a:r>
            <a:br>
              <a:rPr lang="en-US" dirty="0" smtClean="0"/>
            </a:br>
            <a:r>
              <a:rPr lang="en-US" dirty="0" smtClean="0"/>
              <a:t>for dummies</a:t>
            </a:r>
            <a:endParaRPr lang="en-US" dirty="0"/>
          </a:p>
        </p:txBody>
      </p:sp>
      <p:sp>
        <p:nvSpPr>
          <p:cNvPr id="3" name="Subtitle 2"/>
          <p:cNvSpPr>
            <a:spLocks noGrp="1"/>
          </p:cNvSpPr>
          <p:nvPr>
            <p:ph type="subTitle" idx="1"/>
          </p:nvPr>
        </p:nvSpPr>
        <p:spPr/>
        <p:txBody>
          <a:bodyPr>
            <a:normAutofit/>
          </a:bodyPr>
          <a:lstStyle/>
          <a:p>
            <a:r>
              <a:rPr lang="en-US" dirty="0" smtClean="0"/>
              <a:t>Ramy </a:t>
            </a:r>
            <a:r>
              <a:rPr lang="en-US" dirty="0" smtClean="0"/>
              <a:t>Yanetz</a:t>
            </a:r>
          </a:p>
          <a:p>
            <a:r>
              <a:rPr lang="en-US" dirty="0" smtClean="0"/>
              <a:t>Feb 2018</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Get a brick (core) unless you need a portable </a:t>
            </a:r>
            <a:r>
              <a:rPr lang="en-US" dirty="0" smtClean="0"/>
              <a:t>device</a:t>
            </a:r>
          </a:p>
          <a:p>
            <a:pPr lvl="1"/>
            <a:r>
              <a:rPr lang="en-US" dirty="0" smtClean="0"/>
              <a:t>Portable and brick (core) are not the same. They have different UI. </a:t>
            </a:r>
          </a:p>
          <a:p>
            <a:r>
              <a:rPr lang="en-US" dirty="0" smtClean="0"/>
              <a:t>Get </a:t>
            </a:r>
            <a:r>
              <a:rPr lang="en-US" dirty="0" smtClean="0"/>
              <a:t>the 57mm </a:t>
            </a:r>
            <a:r>
              <a:rPr lang="en-US" dirty="0" err="1" smtClean="0"/>
              <a:t>flarmview</a:t>
            </a:r>
            <a:r>
              <a:rPr lang="en-US" dirty="0" smtClean="0"/>
              <a:t> display </a:t>
            </a:r>
            <a:r>
              <a:rPr lang="en-US" dirty="0" smtClean="0"/>
              <a:t>if you have space. </a:t>
            </a:r>
            <a:endParaRPr lang="en-US" dirty="0" smtClean="0"/>
          </a:p>
          <a:p>
            <a:r>
              <a:rPr lang="en-US" dirty="0" err="1" smtClean="0"/>
              <a:t>Clearnav</a:t>
            </a:r>
            <a:r>
              <a:rPr lang="en-US" dirty="0" smtClean="0"/>
              <a:t>, LXNAV, </a:t>
            </a:r>
            <a:r>
              <a:rPr lang="en-US" dirty="0" err="1" smtClean="0"/>
              <a:t>SeeYou</a:t>
            </a:r>
            <a:r>
              <a:rPr lang="en-US" dirty="0" smtClean="0"/>
              <a:t> are all good alternatives to </a:t>
            </a:r>
            <a:r>
              <a:rPr lang="en-US" dirty="0" err="1" smtClean="0"/>
              <a:t>flarm</a:t>
            </a:r>
            <a:r>
              <a:rPr lang="en-US" dirty="0" smtClean="0"/>
              <a:t> display </a:t>
            </a:r>
            <a:endParaRPr lang="en-US" dirty="0" smtClean="0"/>
          </a:p>
          <a:p>
            <a:r>
              <a:rPr lang="en-US" dirty="0" smtClean="0"/>
              <a:t>Stealth </a:t>
            </a:r>
            <a:r>
              <a:rPr lang="en-US" dirty="0" smtClean="0"/>
              <a:t>mode not recommended</a:t>
            </a:r>
          </a:p>
          <a:p>
            <a:r>
              <a:rPr lang="en-US" dirty="0" smtClean="0"/>
              <a:t>Read </a:t>
            </a:r>
            <a:r>
              <a:rPr lang="en-US" dirty="0" smtClean="0"/>
              <a:t>the manual</a:t>
            </a:r>
          </a:p>
          <a:p>
            <a:pPr lvl="1"/>
            <a:r>
              <a:rPr lang="en-US" dirty="0" smtClean="0"/>
              <a:t>Norcalsoaring.org-&gt;Documents and Articles-&gt;under aircraft manuals</a:t>
            </a:r>
            <a:endParaRPr lang="en-US" dirty="0"/>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p:txBody>
          <a:bodyPr/>
          <a:lstStyle/>
          <a:p>
            <a:r>
              <a:rPr lang="en-US" dirty="0" smtClean="0"/>
              <a:t>When installed and configure correctly, most pilots report 2-4 </a:t>
            </a:r>
            <a:r>
              <a:rPr lang="en-US" dirty="0" smtClean="0"/>
              <a:t>miles </a:t>
            </a:r>
            <a:r>
              <a:rPr lang="en-US" dirty="0" err="1" smtClean="0"/>
              <a:t>flarm</a:t>
            </a:r>
            <a:r>
              <a:rPr lang="en-US" dirty="0" smtClean="0"/>
              <a:t> range </a:t>
            </a:r>
            <a:r>
              <a:rPr lang="en-US" dirty="0" smtClean="0"/>
              <a:t>on average in front (</a:t>
            </a:r>
            <a:r>
              <a:rPr lang="en-US" dirty="0" err="1" smtClean="0"/>
              <a:t>occasionaly</a:t>
            </a:r>
            <a:r>
              <a:rPr lang="en-US" dirty="0" smtClean="0"/>
              <a:t> up to 10 miles) and 1-2 miles behind</a:t>
            </a:r>
          </a:p>
          <a:p>
            <a:r>
              <a:rPr lang="en-US" dirty="0" smtClean="0"/>
              <a:t>Use the </a:t>
            </a:r>
            <a:r>
              <a:rPr lang="en-US" dirty="0" err="1" smtClean="0"/>
              <a:t>FlarmRange</a:t>
            </a:r>
            <a:r>
              <a:rPr lang="en-US" dirty="0" smtClean="0"/>
              <a:t> online tool with your recorded IGC file to analyze your </a:t>
            </a:r>
            <a:r>
              <a:rPr lang="en-US" dirty="0" smtClean="0"/>
              <a:t>range</a:t>
            </a:r>
          </a:p>
          <a:p>
            <a:r>
              <a:rPr lang="en-US" dirty="0" smtClean="0"/>
              <a:t>Mode C and ADS-B ranges are much longer </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Portable installation </a:t>
            </a:r>
            <a:endParaRPr lang="en-US" dirty="0"/>
          </a:p>
        </p:txBody>
      </p:sp>
      <p:sp>
        <p:nvSpPr>
          <p:cNvPr id="3" name="Content Placeholder 2"/>
          <p:cNvSpPr>
            <a:spLocks noGrp="1"/>
          </p:cNvSpPr>
          <p:nvPr>
            <p:ph idx="1"/>
          </p:nvPr>
        </p:nvSpPr>
        <p:spPr/>
        <p:txBody>
          <a:bodyPr>
            <a:normAutofit/>
          </a:bodyPr>
          <a:lstStyle/>
          <a:p>
            <a:r>
              <a:rPr lang="en-US" dirty="0" smtClean="0"/>
              <a:t>Can be </a:t>
            </a:r>
            <a:r>
              <a:rPr lang="en-US" dirty="0" err="1" smtClean="0"/>
              <a:t>velcroed</a:t>
            </a:r>
            <a:r>
              <a:rPr lang="en-US" dirty="0" smtClean="0"/>
              <a:t> on glare shield</a:t>
            </a:r>
          </a:p>
          <a:p>
            <a:r>
              <a:rPr lang="en-US" dirty="0" err="1" smtClean="0"/>
              <a:t>Powerflarm</a:t>
            </a:r>
            <a:r>
              <a:rPr lang="en-US" dirty="0" smtClean="0"/>
              <a:t> portable need to be connected to external power or 6 internal AA batteries</a:t>
            </a:r>
          </a:p>
          <a:p>
            <a:r>
              <a:rPr lang="en-US" dirty="0" smtClean="0"/>
              <a:t>Do not connect to external power with batteries inside, unless </a:t>
            </a:r>
            <a:r>
              <a:rPr lang="en-US" dirty="0" err="1" smtClean="0"/>
              <a:t>rechargeables</a:t>
            </a:r>
            <a:r>
              <a:rPr lang="en-US" dirty="0" smtClean="0"/>
              <a:t>!</a:t>
            </a:r>
          </a:p>
          <a:p>
            <a:r>
              <a:rPr lang="en-US" dirty="0" smtClean="0"/>
              <a:t>To use in another glider which has no external power connector, all you need is to bring </a:t>
            </a:r>
            <a:r>
              <a:rPr lang="en-US" dirty="0" err="1" smtClean="0"/>
              <a:t>velcro</a:t>
            </a:r>
            <a:r>
              <a:rPr lang="en-US" dirty="0" smtClean="0"/>
              <a:t> and 6 AA batteries</a:t>
            </a:r>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3" name="Content Placeholder 2"/>
          <p:cNvSpPr>
            <a:spLocks noGrp="1"/>
          </p:cNvSpPr>
          <p:nvPr>
            <p:ph idx="1"/>
          </p:nvPr>
        </p:nvSpPr>
        <p:spPr/>
        <p:txBody>
          <a:bodyPr>
            <a:normAutofit/>
          </a:bodyPr>
          <a:lstStyle/>
          <a:p>
            <a:r>
              <a:rPr lang="en-US" dirty="0" smtClean="0"/>
              <a:t>Use </a:t>
            </a:r>
            <a:r>
              <a:rPr lang="en-US" dirty="0" smtClean="0"/>
              <a:t>online configuration tool. </a:t>
            </a:r>
          </a:p>
          <a:p>
            <a:r>
              <a:rPr lang="en-US" dirty="0" smtClean="0"/>
              <a:t>Upgrade </a:t>
            </a:r>
            <a:r>
              <a:rPr lang="en-US" dirty="0" smtClean="0"/>
              <a:t>to latest </a:t>
            </a:r>
            <a:r>
              <a:rPr lang="en-US" dirty="0" smtClean="0"/>
              <a:t>firmware once per year</a:t>
            </a:r>
            <a:endParaRPr lang="en-US" dirty="0" smtClean="0"/>
          </a:p>
          <a:p>
            <a:r>
              <a:rPr lang="en-US" dirty="0" smtClean="0"/>
              <a:t>Register on </a:t>
            </a:r>
            <a:r>
              <a:rPr lang="en-US" dirty="0" err="1" smtClean="0"/>
              <a:t>FlarmNet</a:t>
            </a:r>
            <a:r>
              <a:rPr lang="en-US" dirty="0" smtClean="0"/>
              <a:t> and download latest </a:t>
            </a:r>
            <a:r>
              <a:rPr lang="en-US" dirty="0" err="1" smtClean="0"/>
              <a:t>flarmnet</a:t>
            </a:r>
            <a:r>
              <a:rPr lang="en-US" dirty="0" smtClean="0"/>
              <a:t> database (keep updating it</a:t>
            </a:r>
            <a:r>
              <a:rPr lang="en-US" dirty="0" smtClean="0"/>
              <a:t>)</a:t>
            </a:r>
          </a:p>
          <a:p>
            <a:r>
              <a:rPr lang="en-US" dirty="0" smtClean="0"/>
              <a:t>Club units are already </a:t>
            </a:r>
            <a:r>
              <a:rPr lang="en-US" dirty="0" smtClean="0"/>
              <a:t>configured, registered and have latest firmware. </a:t>
            </a:r>
            <a:r>
              <a:rPr lang="en-US" dirty="0" smtClean="0"/>
              <a:t>Do not change configuration!</a:t>
            </a:r>
          </a:p>
          <a:p>
            <a:pPr>
              <a:buNone/>
            </a:pPr>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b="1" dirty="0" smtClean="0"/>
              <a:t>Press button for at least 3 seconds</a:t>
            </a:r>
          </a:p>
          <a:p>
            <a:r>
              <a:rPr lang="en-US" b="1" dirty="0" smtClean="0"/>
              <a:t>Wait for the disclaimer and press OK within 5 seconds</a:t>
            </a:r>
          </a:p>
          <a:p>
            <a:r>
              <a:rPr lang="en-US" dirty="0" smtClean="0"/>
              <a:t>Radar like display will show up</a:t>
            </a:r>
          </a:p>
          <a:p>
            <a:r>
              <a:rPr lang="en-US" dirty="0" smtClean="0"/>
              <a:t>Turn the knob to change zoom level – recommending 1-2 mile range</a:t>
            </a:r>
          </a:p>
          <a:p>
            <a:r>
              <a:rPr lang="en-US" dirty="0" smtClean="0"/>
              <a:t>Long press to turn off</a:t>
            </a:r>
          </a:p>
          <a:p>
            <a:r>
              <a:rPr lang="en-US" dirty="0" smtClean="0"/>
              <a:t>If you don’t know how to use it, or don’t trust/care about it, just turn it on so other </a:t>
            </a:r>
            <a:r>
              <a:rPr lang="en-US" dirty="0" err="1" smtClean="0"/>
              <a:t>Powerflarms</a:t>
            </a:r>
            <a:r>
              <a:rPr lang="en-US" dirty="0" smtClean="0"/>
              <a:t> will see you.</a:t>
            </a:r>
          </a:p>
          <a:p>
            <a:r>
              <a:rPr lang="en-US" dirty="0" smtClean="0"/>
              <a:t>Questions/issues? Contact your </a:t>
            </a:r>
            <a:r>
              <a:rPr lang="en-US" dirty="0" err="1" smtClean="0"/>
              <a:t>powerflarm</a:t>
            </a:r>
            <a:r>
              <a:rPr lang="en-US" dirty="0" smtClean="0"/>
              <a:t> crew chief.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Powerflarm</a:t>
            </a:r>
            <a:r>
              <a:rPr lang="en-US" dirty="0" smtClean="0"/>
              <a:t> portable display</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3690937" y="3201194"/>
            <a:ext cx="1762125" cy="13239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3657600" y="4724400"/>
            <a:ext cx="1762125" cy="1323975"/>
          </a:xfrm>
          <a:prstGeom prst="rect">
            <a:avLst/>
          </a:prstGeom>
          <a:noFill/>
          <a:ln w="9525">
            <a:noFill/>
            <a:miter lim="800000"/>
            <a:headEnd/>
            <a:tailEnd/>
          </a:ln>
        </p:spPr>
      </p:pic>
      <p:pic>
        <p:nvPicPr>
          <p:cNvPr id="1029" name="Picture 5"/>
          <p:cNvPicPr>
            <a:picLocks noChangeAspect="1" noChangeArrowheads="1"/>
          </p:cNvPicPr>
          <p:nvPr/>
        </p:nvPicPr>
        <p:blipFill>
          <a:blip r:embed="rId4" cstate="print"/>
          <a:srcRect/>
          <a:stretch>
            <a:fillRect/>
          </a:stretch>
        </p:blipFill>
        <p:spPr bwMode="auto">
          <a:xfrm>
            <a:off x="3657600" y="1828800"/>
            <a:ext cx="1724025" cy="12954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05000" y="533400"/>
            <a:ext cx="4712677"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4000" u="none" kern="0" dirty="0" smtClean="0">
                <a:solidFill>
                  <a:schemeClr val="tx1"/>
                </a:solidFill>
              </a:rPr>
              <a:t>Cockpit </a:t>
            </a:r>
            <a:r>
              <a:rPr lang="de-DE" sz="4000" u="none" kern="0" dirty="0" err="1" smtClean="0">
                <a:solidFill>
                  <a:schemeClr val="tx1"/>
                </a:solidFill>
              </a:rPr>
              <a:t>procedures</a:t>
            </a:r>
            <a:endParaRPr lang="de-DE" sz="4000" u="none" kern="0" dirty="0" smtClean="0">
              <a:solidFill>
                <a:schemeClr val="tx1"/>
              </a:solidFill>
            </a:endParaRPr>
          </a:p>
        </p:txBody>
      </p:sp>
      <p:sp>
        <p:nvSpPr>
          <p:cNvPr id="4" name="Rechteck 3"/>
          <p:cNvSpPr/>
          <p:nvPr/>
        </p:nvSpPr>
        <p:spPr>
          <a:xfrm>
            <a:off x="685800" y="1164134"/>
            <a:ext cx="7909802" cy="4893647"/>
          </a:xfrm>
          <a:prstGeom prst="rect">
            <a:avLst/>
          </a:prstGeom>
        </p:spPr>
        <p:txBody>
          <a:bodyPr wrap="square">
            <a:spAutoFit/>
          </a:bodyPr>
          <a:lstStyle/>
          <a:p>
            <a:pPr marL="342900" indent="-342900">
              <a:buFont typeface="Arial" panose="020B0604020202020204" pitchFamily="34" charset="0"/>
              <a:buChar char="•"/>
            </a:pPr>
            <a:r>
              <a:rPr lang="en-US" sz="2400" dirty="0" smtClean="0"/>
              <a:t>Maintain a good visual scan for other traffic. Power Flarm is an aid, not a solution. We must not rely solely on Power Flarm to “see and avoid” other </a:t>
            </a:r>
            <a:r>
              <a:rPr lang="en-US" sz="2400" dirty="0" smtClean="0"/>
              <a:t>gliders</a:t>
            </a:r>
          </a:p>
          <a:p>
            <a:pPr marL="342900" indent="-342900">
              <a:buFont typeface="Arial" panose="020B0604020202020204" pitchFamily="34" charset="0"/>
              <a:buChar char="•"/>
            </a:pPr>
            <a:r>
              <a:rPr lang="en-US" sz="2400" dirty="0" smtClean="0"/>
              <a:t>ADS-B target looks similar to </a:t>
            </a:r>
            <a:r>
              <a:rPr lang="en-US" sz="2400" dirty="0" err="1" smtClean="0"/>
              <a:t>flarm</a:t>
            </a:r>
            <a:r>
              <a:rPr lang="en-US" sz="2400" dirty="0" smtClean="0"/>
              <a:t> target. </a:t>
            </a:r>
          </a:p>
          <a:p>
            <a:pPr marL="342900" indent="-342900">
              <a:buFont typeface="Arial" panose="020B0604020202020204" pitchFamily="34" charset="0"/>
              <a:buChar char="•"/>
            </a:pPr>
            <a:r>
              <a:rPr lang="en-US" sz="2400" dirty="0" smtClean="0"/>
              <a:t>If you only see a green/orange/red circle it is a non directional mode C alert</a:t>
            </a:r>
            <a:endParaRPr lang="en-US" sz="2400" dirty="0" smtClean="0"/>
          </a:p>
          <a:p>
            <a:pPr marL="342900" indent="-342900">
              <a:buFont typeface="Arial" panose="020B0604020202020204" pitchFamily="34" charset="0"/>
              <a:buChar char="•"/>
            </a:pPr>
            <a:r>
              <a:rPr lang="en-US" sz="2400" u="none" dirty="0" smtClean="0"/>
              <a:t>On </a:t>
            </a:r>
            <a:r>
              <a:rPr lang="en-US" sz="2400" u="none" dirty="0" smtClean="0"/>
              <a:t>FLARM/ADS-B alarm (directed target, with bearing): </a:t>
            </a:r>
            <a:endParaRPr lang="en-US" sz="2400" u="none" dirty="0"/>
          </a:p>
          <a:p>
            <a:pPr marL="800100" lvl="1" indent="-342900">
              <a:buFont typeface="Arial" panose="020B0604020202020204" pitchFamily="34" charset="0"/>
              <a:buChar char="•"/>
            </a:pPr>
            <a:r>
              <a:rPr lang="en-US" sz="2400" u="none" dirty="0"/>
              <a:t>Brief glance at </a:t>
            </a:r>
            <a:r>
              <a:rPr lang="en-US" sz="2400" u="none" dirty="0" smtClean="0"/>
              <a:t>the </a:t>
            </a:r>
            <a:r>
              <a:rPr lang="en-US" sz="2400" u="none" dirty="0"/>
              <a:t>display to determine bearing to target</a:t>
            </a:r>
          </a:p>
          <a:p>
            <a:pPr marL="800100" lvl="1" indent="-342900">
              <a:buFont typeface="Arial" panose="020B0604020202020204" pitchFamily="34" charset="0"/>
              <a:buChar char="•"/>
            </a:pPr>
            <a:r>
              <a:rPr lang="en-US" sz="2400" u="none" dirty="0"/>
              <a:t>Make visual contact</a:t>
            </a:r>
          </a:p>
          <a:p>
            <a:pPr marL="800100" lvl="1" indent="-342900">
              <a:buFont typeface="Arial" panose="020B0604020202020204" pitchFamily="34" charset="0"/>
              <a:buChar char="•"/>
            </a:pPr>
            <a:r>
              <a:rPr lang="en-US" sz="2400" u="none" dirty="0"/>
              <a:t>Take evasive </a:t>
            </a:r>
            <a:r>
              <a:rPr lang="en-US" sz="2400" u="none" dirty="0" smtClean="0"/>
              <a:t>action.</a:t>
            </a:r>
          </a:p>
          <a:p>
            <a:pPr marL="800100" lvl="1" indent="-342900">
              <a:buFont typeface="Arial" panose="020B0604020202020204" pitchFamily="34" charset="0"/>
              <a:buChar char="•"/>
            </a:pPr>
            <a:r>
              <a:rPr lang="en-US" sz="2400" u="none" dirty="0" smtClean="0"/>
              <a:t> If no visual contact  - push or </a:t>
            </a:r>
            <a:r>
              <a:rPr lang="en-US" sz="2400" u="none" dirty="0" smtClean="0"/>
              <a:t>pull, it is faster than rolling</a:t>
            </a:r>
            <a:endParaRPr lang="en-US" sz="2800" u="none" dirty="0" smtClean="0"/>
          </a:p>
        </p:txBody>
      </p:sp>
    </p:spTree>
    <p:extLst>
      <p:ext uri="{BB962C8B-B14F-4D97-AF65-F5344CB8AC3E}">
        <p14:creationId xmlns="" xmlns:p14="http://schemas.microsoft.com/office/powerpoint/2010/main" val="3680511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t>ADS-B</a:t>
            </a:r>
            <a:r>
              <a:rPr lang="en-US" dirty="0" smtClean="0"/>
              <a:t>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609600"/>
            <a:ext cx="4712677"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600" u="none" kern="0" dirty="0" smtClean="0"/>
              <a:t>What is ADS-B</a:t>
            </a:r>
            <a:r>
              <a:rPr lang="de-DE" sz="3600" u="none" kern="0" dirty="0" smtClean="0"/>
              <a:t/>
            </a:r>
            <a:br>
              <a:rPr lang="de-DE" sz="3600" u="none" kern="0" dirty="0" smtClean="0"/>
            </a:br>
            <a:endParaRPr lang="de-DE" sz="3600" u="none" kern="0" dirty="0" smtClean="0"/>
          </a:p>
        </p:txBody>
      </p:sp>
      <p:sp>
        <p:nvSpPr>
          <p:cNvPr id="3" name="Textfeld 2"/>
          <p:cNvSpPr txBox="1"/>
          <p:nvPr/>
        </p:nvSpPr>
        <p:spPr>
          <a:xfrm>
            <a:off x="1143000" y="1318022"/>
            <a:ext cx="6912768" cy="4062651"/>
          </a:xfrm>
          <a:prstGeom prst="rect">
            <a:avLst/>
          </a:prstGeom>
          <a:noFill/>
        </p:spPr>
        <p:txBody>
          <a:bodyPr wrap="square" rtlCol="0">
            <a:spAutoFit/>
          </a:bodyPr>
          <a:lstStyle/>
          <a:p>
            <a:pPr>
              <a:buFont typeface="Arial" pitchFamily="34" charset="0"/>
              <a:buChar char="•"/>
            </a:pPr>
            <a:r>
              <a:rPr lang="en-US" sz="2400" dirty="0" err="1" smtClean="0"/>
              <a:t>NextGen</a:t>
            </a:r>
            <a:r>
              <a:rPr lang="en-US" sz="2400" dirty="0" smtClean="0"/>
              <a:t> </a:t>
            </a:r>
            <a:r>
              <a:rPr lang="en-US" sz="2400" dirty="0" smtClean="0"/>
              <a:t>surveillance technology in which an aircraft determines its position via satellite navigation and periodically broadcasts it, enabling it to be </a:t>
            </a:r>
            <a:r>
              <a:rPr lang="en-US" sz="2400" dirty="0" smtClean="0"/>
              <a:t>tracked constantly and accurately.   </a:t>
            </a:r>
          </a:p>
          <a:p>
            <a:pPr>
              <a:buFont typeface="Arial" pitchFamily="34" charset="0"/>
              <a:buChar char="•"/>
            </a:pPr>
            <a:r>
              <a:rPr lang="en-US" sz="2400" dirty="0" smtClean="0"/>
              <a:t>ADS-B Out will be mandated starting 2020 in certain airspaces</a:t>
            </a:r>
          </a:p>
          <a:p>
            <a:pPr>
              <a:buFont typeface="Arial" pitchFamily="34" charset="0"/>
              <a:buChar char="•"/>
            </a:pPr>
            <a:r>
              <a:rPr lang="en-US" sz="2400" dirty="0" smtClean="0"/>
              <a:t>ADS-B In (receiving) is not mandatory</a:t>
            </a:r>
          </a:p>
          <a:p>
            <a:pPr>
              <a:buFont typeface="Arial" pitchFamily="34" charset="0"/>
              <a:buChar char="•"/>
            </a:pPr>
            <a:r>
              <a:rPr lang="en-US" sz="2400" dirty="0" smtClean="0"/>
              <a:t>Two types: 1090ES and UAT</a:t>
            </a:r>
          </a:p>
          <a:p>
            <a:pPr lvl="1">
              <a:buFont typeface="Arial" pitchFamily="34" charset="0"/>
              <a:buChar char="•"/>
            </a:pPr>
            <a:r>
              <a:rPr lang="en-US" sz="2400" dirty="0" smtClean="0"/>
              <a:t>1090ES is using Mode S transponder and is much more common</a:t>
            </a:r>
          </a:p>
          <a:p>
            <a:pPr marL="342900" indent="-342900">
              <a:buFont typeface="Arial" panose="020B0604020202020204" pitchFamily="34" charset="0"/>
              <a:buChar char="•"/>
            </a:pPr>
            <a:endParaRPr lang="en-US" u="none" dirty="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609600"/>
            <a:ext cx="5181600"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600" kern="0" dirty="0" smtClean="0"/>
              <a:t>Is it required for gliders?</a:t>
            </a:r>
            <a:r>
              <a:rPr lang="de-DE" sz="3200" u="none" kern="0" dirty="0" smtClean="0"/>
              <a:t/>
            </a:r>
            <a:br>
              <a:rPr lang="de-DE" sz="3200" u="none" kern="0" dirty="0" smtClean="0"/>
            </a:br>
            <a:endParaRPr lang="de-DE" sz="3200" u="none" kern="0" dirty="0" smtClean="0"/>
          </a:p>
        </p:txBody>
      </p:sp>
      <p:sp>
        <p:nvSpPr>
          <p:cNvPr id="3" name="Textfeld 2"/>
          <p:cNvSpPr txBox="1"/>
          <p:nvPr/>
        </p:nvSpPr>
        <p:spPr>
          <a:xfrm>
            <a:off x="1143000" y="1318022"/>
            <a:ext cx="6912768" cy="4832092"/>
          </a:xfrm>
          <a:prstGeom prst="rect">
            <a:avLst/>
          </a:prstGeom>
          <a:noFill/>
        </p:spPr>
        <p:txBody>
          <a:bodyPr wrap="square" rtlCol="0">
            <a:spAutoFit/>
          </a:bodyPr>
          <a:lstStyle/>
          <a:p>
            <a:pPr marL="342900" indent="-342900">
              <a:buFont typeface="Arial" panose="020B0604020202020204" pitchFamily="34" charset="0"/>
              <a:buChar char="•"/>
            </a:pPr>
            <a:r>
              <a:rPr lang="en-US" sz="2800" u="none" dirty="0" smtClean="0"/>
              <a:t>Gliders are exempt the same as transponder exemption</a:t>
            </a:r>
          </a:p>
          <a:p>
            <a:pPr marL="342900" indent="-342900">
              <a:buFont typeface="Arial" panose="020B0604020202020204" pitchFamily="34" charset="0"/>
              <a:buChar char="•"/>
            </a:pPr>
            <a:r>
              <a:rPr lang="en-US" sz="2800" dirty="0" smtClean="0"/>
              <a:t>After 1/1/2020 it will be required in the same airspaces transponders are required today</a:t>
            </a:r>
          </a:p>
          <a:p>
            <a:pPr marL="342900" indent="-342900">
              <a:buFont typeface="Arial" panose="020B0604020202020204" pitchFamily="34" charset="0"/>
              <a:buChar char="•"/>
            </a:pPr>
            <a:r>
              <a:rPr lang="en-US" sz="2800" dirty="0" smtClean="0"/>
              <a:t>So no impact to gliders unless you fly in class A,B,C (and above class C below 10K)</a:t>
            </a:r>
          </a:p>
          <a:p>
            <a:pPr marL="342900" indent="-342900">
              <a:buFont typeface="Arial" panose="020B0604020202020204" pitchFamily="34" charset="0"/>
              <a:buChar char="•"/>
            </a:pPr>
            <a:r>
              <a:rPr lang="en-US" sz="2800" u="none" dirty="0" smtClean="0"/>
              <a:t>So not required but recommended as transponders are recommended today. It will further reduce your risk of midair with GA. </a:t>
            </a:r>
            <a:endParaRPr lang="en-US" sz="2800" u="none" dirty="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endParaRPr lang="en-US" smtClean="0"/>
          </a:p>
        </p:txBody>
      </p:sp>
      <p:pic>
        <p:nvPicPr>
          <p:cNvPr id="7171" name="Picture 2" descr="two_sflz_nearby"/>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7429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172" name="Rectangle 3"/>
          <p:cNvSpPr txBox="1">
            <a:spLocks noChangeArrowheads="1"/>
          </p:cNvSpPr>
          <p:nvPr/>
        </p:nvSpPr>
        <p:spPr bwMode="auto">
          <a:xfrm>
            <a:off x="562708" y="547688"/>
            <a:ext cx="4712677" cy="5953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sz="2400" u="sng">
                <a:solidFill>
                  <a:schemeClr val="tx1"/>
                </a:solidFill>
                <a:latin typeface="Arial" pitchFamily="34" charset="0"/>
              </a:defRPr>
            </a:lvl1pPr>
            <a:lvl2pPr marL="742950" indent="-285750">
              <a:defRPr sz="2400" u="sng">
                <a:solidFill>
                  <a:schemeClr val="tx1"/>
                </a:solidFill>
                <a:latin typeface="Arial" pitchFamily="34" charset="0"/>
              </a:defRPr>
            </a:lvl2pPr>
            <a:lvl3pPr marL="1143000" indent="-228600">
              <a:defRPr sz="2400" u="sng">
                <a:solidFill>
                  <a:schemeClr val="tx1"/>
                </a:solidFill>
                <a:latin typeface="Arial" pitchFamily="34" charset="0"/>
              </a:defRPr>
            </a:lvl3pPr>
            <a:lvl4pPr marL="1600200" indent="-228600">
              <a:defRPr sz="2400" u="sng">
                <a:solidFill>
                  <a:schemeClr val="tx1"/>
                </a:solidFill>
                <a:latin typeface="Arial" pitchFamily="34" charset="0"/>
              </a:defRPr>
            </a:lvl4pPr>
            <a:lvl5pPr marL="2057400" indent="-228600">
              <a:defRPr sz="2400" u="sng">
                <a:solidFill>
                  <a:schemeClr val="tx1"/>
                </a:solidFill>
                <a:latin typeface="Arial" pitchFamily="34" charset="0"/>
              </a:defRPr>
            </a:lvl5pPr>
            <a:lvl6pPr marL="2514600" indent="-228600" eaLnBrk="0" fontAlgn="base" hangingPunct="0">
              <a:spcBef>
                <a:spcPct val="20000"/>
              </a:spcBef>
              <a:spcAft>
                <a:spcPct val="0"/>
              </a:spcAft>
              <a:buClr>
                <a:srgbClr val="CC3300"/>
              </a:buClr>
              <a:buFont typeface="Wingdings" pitchFamily="2" charset="2"/>
              <a:defRPr sz="2400" u="sng">
                <a:solidFill>
                  <a:schemeClr val="tx1"/>
                </a:solidFill>
                <a:latin typeface="Arial" pitchFamily="34" charset="0"/>
              </a:defRPr>
            </a:lvl6pPr>
            <a:lvl7pPr marL="2971800" indent="-228600" eaLnBrk="0" fontAlgn="base" hangingPunct="0">
              <a:spcBef>
                <a:spcPct val="20000"/>
              </a:spcBef>
              <a:spcAft>
                <a:spcPct val="0"/>
              </a:spcAft>
              <a:buClr>
                <a:srgbClr val="CC3300"/>
              </a:buClr>
              <a:buFont typeface="Wingdings" pitchFamily="2" charset="2"/>
              <a:defRPr sz="2400" u="sng">
                <a:solidFill>
                  <a:schemeClr val="tx1"/>
                </a:solidFill>
                <a:latin typeface="Arial" pitchFamily="34" charset="0"/>
              </a:defRPr>
            </a:lvl7pPr>
            <a:lvl8pPr marL="3429000" indent="-228600" eaLnBrk="0" fontAlgn="base" hangingPunct="0">
              <a:spcBef>
                <a:spcPct val="20000"/>
              </a:spcBef>
              <a:spcAft>
                <a:spcPct val="0"/>
              </a:spcAft>
              <a:buClr>
                <a:srgbClr val="CC3300"/>
              </a:buClr>
              <a:buFont typeface="Wingdings" pitchFamily="2" charset="2"/>
              <a:defRPr sz="2400" u="sng">
                <a:solidFill>
                  <a:schemeClr val="tx1"/>
                </a:solidFill>
                <a:latin typeface="Arial" pitchFamily="34" charset="0"/>
              </a:defRPr>
            </a:lvl8pPr>
            <a:lvl9pPr marL="3886200" indent="-228600" eaLnBrk="0" fontAlgn="base" hangingPunct="0">
              <a:spcBef>
                <a:spcPct val="20000"/>
              </a:spcBef>
              <a:spcAft>
                <a:spcPct val="0"/>
              </a:spcAft>
              <a:buClr>
                <a:srgbClr val="CC3300"/>
              </a:buClr>
              <a:buFont typeface="Wingdings" pitchFamily="2" charset="2"/>
              <a:defRPr sz="2400" u="sng">
                <a:solidFill>
                  <a:schemeClr val="tx1"/>
                </a:solidFill>
                <a:latin typeface="Arial" pitchFamily="34" charset="0"/>
              </a:defRPr>
            </a:lvl9pPr>
          </a:lstStyle>
          <a:p>
            <a:pPr>
              <a:spcBef>
                <a:spcPct val="0"/>
              </a:spcBef>
            </a:pPr>
            <a:r>
              <a:rPr lang="de-CH" sz="2800" u="none">
                <a:solidFill>
                  <a:srgbClr val="4D4D4D"/>
                </a:solidFill>
              </a:rPr>
              <a:t>Where’s the danger?</a:t>
            </a:r>
            <a:endParaRPr lang="en-US" sz="2800" u="none">
              <a:solidFill>
                <a:srgbClr val="4D4D4D"/>
              </a:solidFill>
            </a:endParaRPr>
          </a:p>
        </p:txBody>
      </p:sp>
      <p:sp>
        <p:nvSpPr>
          <p:cNvPr id="5" name="Oval 4"/>
          <p:cNvSpPr>
            <a:spLocks noChangeArrowheads="1"/>
          </p:cNvSpPr>
          <p:nvPr/>
        </p:nvSpPr>
        <p:spPr bwMode="auto">
          <a:xfrm>
            <a:off x="4431323" y="2362200"/>
            <a:ext cx="984738" cy="1066800"/>
          </a:xfrm>
          <a:prstGeom prst="ellipse">
            <a:avLst/>
          </a:prstGeom>
          <a:noFill/>
          <a:ln w="38100">
            <a:solidFill>
              <a:srgbClr val="FF0000"/>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p>
        </p:txBody>
      </p:sp>
      <p:sp>
        <p:nvSpPr>
          <p:cNvPr id="6" name="Rectangle 4"/>
          <p:cNvSpPr/>
          <p:nvPr/>
        </p:nvSpPr>
        <p:spPr>
          <a:xfrm>
            <a:off x="3934558" y="3964900"/>
            <a:ext cx="5209442" cy="2893100"/>
          </a:xfrm>
          <a:prstGeom prst="rect">
            <a:avLst/>
          </a:prstGeom>
        </p:spPr>
        <p:txBody>
          <a:bodyPr>
            <a:spAutoFit/>
          </a:bodyPr>
          <a:lstStyle/>
          <a:p>
            <a:pPr>
              <a:defRPr/>
            </a:pPr>
            <a:r>
              <a:rPr lang="en-GB" sz="2600" u="none" dirty="0">
                <a:solidFill>
                  <a:srgbClr val="FF0000"/>
                </a:solidFill>
                <a:effectLst>
                  <a:outerShdw blurRad="38100" dist="38100" dir="2700000" algn="tl">
                    <a:srgbClr val="000000">
                      <a:alpha val="43137"/>
                    </a:srgbClr>
                  </a:outerShdw>
                </a:effectLst>
                <a:latin typeface="Arial" charset="0"/>
              </a:rPr>
              <a:t>‘... the physical limitations of the human eye are such that even the most careful search does not guarantee that traffic will be sighted.’</a:t>
            </a:r>
          </a:p>
          <a:p>
            <a:pPr>
              <a:defRPr/>
            </a:pPr>
            <a:r>
              <a:rPr lang="en-GB" sz="2600" u="none" dirty="0">
                <a:solidFill>
                  <a:srgbClr val="FF0000"/>
                </a:solidFill>
                <a:effectLst>
                  <a:outerShdw blurRad="38100" dist="38100" dir="2700000" algn="tl">
                    <a:srgbClr val="000000">
                      <a:alpha val="43137"/>
                    </a:srgbClr>
                  </a:outerShdw>
                </a:effectLst>
                <a:latin typeface="Arial" charset="0"/>
              </a:rPr>
              <a:t>Australian Transport Safety Bureau</a:t>
            </a:r>
            <a:endParaRPr lang="en-US" sz="2600" u="none" dirty="0">
              <a:solidFill>
                <a:srgbClr val="FF0000"/>
              </a:solidFill>
              <a:effectLst>
                <a:outerShdw blurRad="38100" dist="38100" dir="2700000" algn="tl">
                  <a:srgbClr val="000000">
                    <a:alpha val="43137"/>
                  </a:srgbClr>
                </a:outerShdw>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609600"/>
            <a:ext cx="4712677"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600" kern="0" dirty="0" smtClean="0"/>
              <a:t>Benefits</a:t>
            </a:r>
            <a:r>
              <a:rPr lang="de-DE" sz="3600" u="none" kern="0" dirty="0" smtClean="0"/>
              <a:t/>
            </a:r>
            <a:br>
              <a:rPr lang="de-DE" sz="3600" u="none" kern="0" dirty="0" smtClean="0"/>
            </a:br>
            <a:endParaRPr lang="de-DE" sz="3600" u="none" kern="0" dirty="0" smtClean="0"/>
          </a:p>
        </p:txBody>
      </p:sp>
      <p:sp>
        <p:nvSpPr>
          <p:cNvPr id="3" name="Textfeld 2"/>
          <p:cNvSpPr txBox="1"/>
          <p:nvPr/>
        </p:nvSpPr>
        <p:spPr>
          <a:xfrm>
            <a:off x="1143000" y="1318022"/>
            <a:ext cx="6912768" cy="3539430"/>
          </a:xfrm>
          <a:prstGeom prst="rect">
            <a:avLst/>
          </a:prstGeom>
          <a:noFill/>
        </p:spPr>
        <p:txBody>
          <a:bodyPr wrap="square" rtlCol="0">
            <a:spAutoFit/>
          </a:bodyPr>
          <a:lstStyle/>
          <a:p>
            <a:pPr marL="342900" indent="-342900">
              <a:buFont typeface="Arial" panose="020B0604020202020204" pitchFamily="34" charset="0"/>
              <a:buChar char="•"/>
            </a:pPr>
            <a:r>
              <a:rPr lang="en-US" sz="2800" u="none" dirty="0" smtClean="0"/>
              <a:t>Better visibility to ATC and airliners</a:t>
            </a:r>
          </a:p>
          <a:p>
            <a:pPr marL="342900" indent="-342900">
              <a:buFont typeface="Arial" panose="020B0604020202020204" pitchFamily="34" charset="0"/>
              <a:buChar char="•"/>
            </a:pPr>
            <a:r>
              <a:rPr lang="en-US" sz="2800" dirty="0" smtClean="0"/>
              <a:t>Much better visibility to GA </a:t>
            </a:r>
          </a:p>
          <a:p>
            <a:pPr marL="800100" lvl="1" indent="-342900">
              <a:buFont typeface="Arial" panose="020B0604020202020204" pitchFamily="34" charset="0"/>
              <a:buChar char="•"/>
            </a:pPr>
            <a:r>
              <a:rPr lang="en-US" sz="2800" u="none" dirty="0" smtClean="0"/>
              <a:t>Many GA aircrafts now carry ADS-B In </a:t>
            </a:r>
          </a:p>
          <a:p>
            <a:pPr marL="342900" indent="-342900">
              <a:buFont typeface="Arial" panose="020B0604020202020204" pitchFamily="34" charset="0"/>
              <a:buChar char="•"/>
            </a:pPr>
            <a:r>
              <a:rPr lang="en-US" sz="2800" dirty="0" smtClean="0"/>
              <a:t>Visibility to </a:t>
            </a:r>
            <a:r>
              <a:rPr lang="en-US" sz="2800" dirty="0" err="1" smtClean="0"/>
              <a:t>PowerFlarms</a:t>
            </a:r>
            <a:endParaRPr lang="en-US" sz="2800" dirty="0" smtClean="0"/>
          </a:p>
          <a:p>
            <a:pPr marL="800100" lvl="1" indent="-342900">
              <a:buFont typeface="Arial" panose="020B0604020202020204" pitchFamily="34" charset="0"/>
              <a:buChar char="•"/>
            </a:pPr>
            <a:r>
              <a:rPr lang="en-US" sz="2800" u="none" dirty="0" err="1" smtClean="0"/>
              <a:t>Powerflarm</a:t>
            </a:r>
            <a:r>
              <a:rPr lang="en-US" sz="2800" u="none" dirty="0" smtClean="0"/>
              <a:t> displays ADS-B traffic </a:t>
            </a:r>
          </a:p>
          <a:p>
            <a:pPr marL="800100" lvl="1" indent="-342900">
              <a:buFont typeface="Arial" panose="020B0604020202020204" pitchFamily="34" charset="0"/>
              <a:buChar char="•"/>
            </a:pPr>
            <a:r>
              <a:rPr lang="en-US" sz="2800" dirty="0" smtClean="0"/>
              <a:t>Longer range than </a:t>
            </a:r>
            <a:r>
              <a:rPr lang="en-US" sz="2800" dirty="0" err="1" smtClean="0"/>
              <a:t>Flarm</a:t>
            </a:r>
            <a:endParaRPr lang="en-US" sz="2800" dirty="0" smtClean="0"/>
          </a:p>
          <a:p>
            <a:pPr marL="342900" indent="-342900">
              <a:buFont typeface="Arial" panose="020B0604020202020204" pitchFamily="34" charset="0"/>
              <a:buChar char="•"/>
            </a:pPr>
            <a:r>
              <a:rPr lang="en-US" sz="2800" dirty="0" smtClean="0"/>
              <a:t>Better tracking than Spot/</a:t>
            </a:r>
            <a:r>
              <a:rPr lang="en-US" sz="2800" dirty="0" err="1" smtClean="0"/>
              <a:t>InReach</a:t>
            </a:r>
            <a:endParaRPr lang="en-US" sz="2800" dirty="0" smtClean="0"/>
          </a:p>
          <a:p>
            <a:pPr marL="800100" lvl="1" indent="-342900">
              <a:buFont typeface="Arial" panose="020B0604020202020204" pitchFamily="34" charset="0"/>
              <a:buChar char="•"/>
            </a:pPr>
            <a:r>
              <a:rPr lang="en-US" sz="2800" u="none" dirty="0" smtClean="0"/>
              <a:t>SAR can easily find you in case of a crash</a:t>
            </a:r>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0" y="609600"/>
            <a:ext cx="7391400"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600" kern="0" dirty="0" smtClean="0"/>
              <a:t>Is it expensive? Should I consider it?</a:t>
            </a:r>
            <a:r>
              <a:rPr lang="de-DE" sz="3600" u="none" kern="0" dirty="0" smtClean="0"/>
              <a:t/>
            </a:r>
            <a:br>
              <a:rPr lang="de-DE" sz="3600" u="none" kern="0" dirty="0" smtClean="0"/>
            </a:br>
            <a:endParaRPr lang="de-DE" sz="3600" u="none" kern="0" dirty="0" smtClean="0"/>
          </a:p>
        </p:txBody>
      </p:sp>
      <p:sp>
        <p:nvSpPr>
          <p:cNvPr id="3" name="Textfeld 2"/>
          <p:cNvSpPr txBox="1"/>
          <p:nvPr/>
        </p:nvSpPr>
        <p:spPr>
          <a:xfrm>
            <a:off x="1143000" y="1318022"/>
            <a:ext cx="6912768" cy="5262979"/>
          </a:xfrm>
          <a:prstGeom prst="rect">
            <a:avLst/>
          </a:prstGeom>
          <a:noFill/>
        </p:spPr>
        <p:txBody>
          <a:bodyPr wrap="square" rtlCol="0">
            <a:spAutoFit/>
          </a:bodyPr>
          <a:lstStyle/>
          <a:p>
            <a:pPr marL="342900" indent="-342900">
              <a:buFont typeface="Arial" panose="020B0604020202020204" pitchFamily="34" charset="0"/>
              <a:buChar char="•"/>
            </a:pPr>
            <a:r>
              <a:rPr lang="en-US" sz="2800" u="none" dirty="0" smtClean="0"/>
              <a:t>It depends. Fresh full compliance install can be expensive (few thousand dollars)</a:t>
            </a:r>
          </a:p>
          <a:p>
            <a:pPr marL="342900" indent="-342900">
              <a:buFont typeface="Arial" panose="020B0604020202020204" pitchFamily="34" charset="0"/>
              <a:buChar char="•"/>
            </a:pPr>
            <a:r>
              <a:rPr lang="en-US" sz="2800" dirty="0" smtClean="0"/>
              <a:t>Voluntary installation as a “TABS” device (non compliant) is relatively cheap and highly recommended especially if you already have a Trig mode S transponder (less than $500)</a:t>
            </a:r>
          </a:p>
          <a:p>
            <a:pPr marL="342900" indent="-342900">
              <a:buFont typeface="Arial" panose="020B0604020202020204" pitchFamily="34" charset="0"/>
              <a:buChar char="•"/>
            </a:pPr>
            <a:r>
              <a:rPr lang="en-US" sz="2800" u="none" dirty="0" smtClean="0"/>
              <a:t>If you already have a Trig mode S transponder you should seriously consider installing ADS-B. Full 2020 compliance is NOT required unless you plan to fly is class A/B/C</a:t>
            </a:r>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609600"/>
            <a:ext cx="6781800"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600" kern="0" dirty="0" smtClean="0"/>
              <a:t>Installation Options</a:t>
            </a:r>
            <a:r>
              <a:rPr lang="de-DE" sz="3200" u="none" kern="0" dirty="0" smtClean="0"/>
              <a:t/>
            </a:r>
            <a:br>
              <a:rPr lang="de-DE" sz="3200" u="none" kern="0" dirty="0" smtClean="0"/>
            </a:br>
            <a:endParaRPr lang="de-DE" sz="3200" u="none" kern="0" dirty="0" smtClean="0"/>
          </a:p>
        </p:txBody>
      </p:sp>
      <p:sp>
        <p:nvSpPr>
          <p:cNvPr id="3" name="Textfeld 2"/>
          <p:cNvSpPr txBox="1"/>
          <p:nvPr/>
        </p:nvSpPr>
        <p:spPr>
          <a:xfrm>
            <a:off x="1143000" y="1318022"/>
            <a:ext cx="6912768"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Experimental gliders can use a TT22 Transponder and TN72 GPS to meet full 2020 ADS-B Out requirements</a:t>
            </a:r>
            <a:r>
              <a:rPr lang="en-US" sz="2000" dirty="0" smtClean="0"/>
              <a:t>.</a:t>
            </a:r>
          </a:p>
          <a:p>
            <a:pPr marL="800100" lvl="1" indent="-342900">
              <a:buFont typeface="Arial" panose="020B0604020202020204" pitchFamily="34" charset="0"/>
              <a:buChar char="•"/>
            </a:pPr>
            <a:r>
              <a:rPr lang="en-US" sz="2000" u="none" dirty="0" smtClean="0"/>
              <a:t>Adding TN72 GPS to TT22 is an easy low cost solution for full compliance</a:t>
            </a:r>
          </a:p>
          <a:p>
            <a:pPr marL="800100" lvl="1" indent="-342900">
              <a:buFont typeface="Arial" panose="020B0604020202020204" pitchFamily="34" charset="0"/>
              <a:buChar char="•"/>
            </a:pPr>
            <a:r>
              <a:rPr lang="en-US" sz="2000" dirty="0" smtClean="0"/>
              <a:t>Easy to install and configure</a:t>
            </a:r>
            <a:endParaRPr lang="en-US" sz="2000" u="none" dirty="0" smtClean="0"/>
          </a:p>
          <a:p>
            <a:pPr marL="342900" indent="-342900">
              <a:buFont typeface="Arial" panose="020B0604020202020204" pitchFamily="34" charset="0"/>
              <a:buChar char="•"/>
            </a:pPr>
            <a:r>
              <a:rPr lang="en-US" sz="2000" dirty="0" smtClean="0"/>
              <a:t>All gliders including certified can add TN72 GPS to either TT21 or TT22 Trig transponder as “TABS” device which does not require compliance. </a:t>
            </a:r>
          </a:p>
          <a:p>
            <a:pPr marL="800100" lvl="1" indent="-342900">
              <a:buFont typeface="Arial" panose="020B0604020202020204" pitchFamily="34" charset="0"/>
              <a:buChar char="•"/>
            </a:pPr>
            <a:r>
              <a:rPr lang="en-US" sz="2000" dirty="0" smtClean="0"/>
              <a:t>TABS is not certified to fly in class A/B/C but otherwise all the same benefits as full compliance</a:t>
            </a:r>
          </a:p>
          <a:p>
            <a:pPr marL="342900" indent="-342900">
              <a:buFont typeface="Arial" panose="020B0604020202020204" pitchFamily="34" charset="0"/>
              <a:buChar char="•"/>
            </a:pPr>
            <a:r>
              <a:rPr lang="en-US" sz="2000" u="none" dirty="0" smtClean="0"/>
              <a:t>Certified gliders will need to install a more expensive and complex system (TN70)  to meet full compliance</a:t>
            </a:r>
          </a:p>
          <a:p>
            <a:pPr marL="342900" indent="-342900">
              <a:buFont typeface="Arial" panose="020B0604020202020204" pitchFamily="34" charset="0"/>
              <a:buChar char="•"/>
            </a:pPr>
            <a:r>
              <a:rPr lang="en-US" sz="2000" dirty="0" smtClean="0"/>
              <a:t>Logbook entry is sufficient</a:t>
            </a:r>
            <a:endParaRPr lang="en-US" sz="2000" u="none" dirty="0" smtClean="0"/>
          </a:p>
          <a:p>
            <a:pPr marL="342900" indent="-342900">
              <a:buFont typeface="Arial" panose="020B0604020202020204" pitchFamily="34" charset="0"/>
              <a:buChar char="•"/>
            </a:pPr>
            <a:endParaRPr lang="en-US" sz="2000" u="none" dirty="0" smtClean="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609600"/>
            <a:ext cx="6781800"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600" kern="0" dirty="0" smtClean="0"/>
              <a:t>Which Trig transponder do I need</a:t>
            </a:r>
            <a:r>
              <a:rPr lang="de-DE" sz="3600" u="none" kern="0" dirty="0" smtClean="0"/>
              <a:t/>
            </a:r>
            <a:br>
              <a:rPr lang="de-DE" sz="3600" u="none" kern="0" dirty="0" smtClean="0"/>
            </a:br>
            <a:endParaRPr lang="de-DE" sz="3600" u="none" kern="0" dirty="0" smtClean="0"/>
          </a:p>
        </p:txBody>
      </p:sp>
      <p:sp>
        <p:nvSpPr>
          <p:cNvPr id="3" name="Textfeld 2"/>
          <p:cNvSpPr txBox="1"/>
          <p:nvPr/>
        </p:nvSpPr>
        <p:spPr>
          <a:xfrm>
            <a:off x="1143000" y="1318022"/>
            <a:ext cx="6912768" cy="3046988"/>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Mode S transponder</a:t>
            </a:r>
          </a:p>
          <a:p>
            <a:pPr marL="800100" lvl="1" indent="-342900">
              <a:buFont typeface="Arial" panose="020B0604020202020204" pitchFamily="34" charset="0"/>
              <a:buChar char="•"/>
            </a:pPr>
            <a:r>
              <a:rPr lang="en-US" sz="2400" dirty="0" smtClean="0"/>
              <a:t>TT22 recommended</a:t>
            </a:r>
          </a:p>
          <a:p>
            <a:pPr marL="342900" indent="-342900">
              <a:buFont typeface="Arial" panose="020B0604020202020204" pitchFamily="34" charset="0"/>
              <a:buChar char="•"/>
            </a:pPr>
            <a:r>
              <a:rPr lang="en-US" sz="2400" dirty="0" smtClean="0"/>
              <a:t>For non compliance you can use TT21. You just need to send it for a free firmware upgrade. </a:t>
            </a:r>
          </a:p>
          <a:p>
            <a:pPr marL="342900" indent="-342900">
              <a:buFont typeface="Arial" panose="020B0604020202020204" pitchFamily="34" charset="0"/>
              <a:buChar char="•"/>
            </a:pPr>
            <a:r>
              <a:rPr lang="en-US" sz="2400" u="none" dirty="0" smtClean="0"/>
              <a:t>For full compliance in an experimental you will need TT22. You can upgrade a TT21 to TT22 for $900.</a:t>
            </a:r>
          </a:p>
          <a:p>
            <a:pPr marL="342900" indent="-342900">
              <a:buFont typeface="Arial" panose="020B0604020202020204" pitchFamily="34" charset="0"/>
              <a:buChar char="•"/>
            </a:pPr>
            <a:endParaRPr lang="en-US" sz="2400" u="none" dirty="0" smtClean="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43000" y="609600"/>
            <a:ext cx="6781800"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600" kern="0" dirty="0" smtClean="0"/>
              <a:t>Conclusion</a:t>
            </a:r>
            <a:r>
              <a:rPr lang="de-DE" sz="3600" u="none" kern="0" dirty="0" smtClean="0"/>
              <a:t/>
            </a:r>
            <a:br>
              <a:rPr lang="de-DE" sz="3600" u="none" kern="0" dirty="0" smtClean="0"/>
            </a:br>
            <a:endParaRPr lang="de-DE" sz="3600" u="none" kern="0" dirty="0" smtClean="0"/>
          </a:p>
        </p:txBody>
      </p:sp>
      <p:sp>
        <p:nvSpPr>
          <p:cNvPr id="3" name="Textfeld 2"/>
          <p:cNvSpPr txBox="1"/>
          <p:nvPr/>
        </p:nvSpPr>
        <p:spPr>
          <a:xfrm>
            <a:off x="1143000" y="1318022"/>
            <a:ext cx="6912768"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By adding the Trig TN72 to my Trig TT21 transponder and </a:t>
            </a:r>
            <a:r>
              <a:rPr lang="en-US" sz="2400" dirty="0" err="1" smtClean="0"/>
              <a:t>PowerFlarm</a:t>
            </a:r>
            <a:r>
              <a:rPr lang="en-US" sz="2400" dirty="0" smtClean="0"/>
              <a:t> I now have full ADSB In and Out system, in addition to </a:t>
            </a:r>
            <a:r>
              <a:rPr lang="en-US" sz="2400" dirty="0" err="1" smtClean="0"/>
              <a:t>Flarm</a:t>
            </a:r>
            <a:r>
              <a:rPr lang="en-US" sz="2400" dirty="0" smtClean="0"/>
              <a:t>. </a:t>
            </a:r>
          </a:p>
          <a:p>
            <a:pPr marL="342900" indent="-342900">
              <a:buFont typeface="Arial" panose="020B0604020202020204" pitchFamily="34" charset="0"/>
              <a:buChar char="•"/>
            </a:pPr>
            <a:r>
              <a:rPr lang="en-US" sz="2400" u="none" dirty="0" smtClean="0"/>
              <a:t>I my early days of XC before having transponder and </a:t>
            </a:r>
            <a:r>
              <a:rPr lang="en-US" sz="2400" u="none" dirty="0" err="1" smtClean="0"/>
              <a:t>powerflarm</a:t>
            </a:r>
            <a:r>
              <a:rPr lang="en-US" sz="2400" u="none" dirty="0" smtClean="0"/>
              <a:t>, I had many close calls and near misses with gliders and GA, even airliners</a:t>
            </a:r>
          </a:p>
          <a:p>
            <a:pPr marL="342900" indent="-342900">
              <a:buFont typeface="Arial" panose="020B0604020202020204" pitchFamily="34" charset="0"/>
              <a:buChar char="•"/>
            </a:pPr>
            <a:r>
              <a:rPr lang="en-US" sz="2400" dirty="0" smtClean="0"/>
              <a:t>Nowadays the only close calls I have are with non </a:t>
            </a:r>
            <a:r>
              <a:rPr lang="en-US" sz="2400" dirty="0" err="1" smtClean="0"/>
              <a:t>powerflarm</a:t>
            </a:r>
            <a:r>
              <a:rPr lang="en-US" sz="2400" dirty="0" smtClean="0"/>
              <a:t> equipped gliders…</a:t>
            </a:r>
          </a:p>
          <a:p>
            <a:pPr marL="342900" indent="-342900">
              <a:buFont typeface="Arial" panose="020B0604020202020204" pitchFamily="34" charset="0"/>
              <a:buChar char="•"/>
            </a:pPr>
            <a:r>
              <a:rPr lang="en-US" sz="2400" u="none" dirty="0" smtClean="0"/>
              <a:t>Questions?</a:t>
            </a:r>
            <a:endParaRPr lang="en-US" sz="2400" u="none" dirty="0" smtClean="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609600"/>
            <a:ext cx="4712677"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200" u="none" kern="0" dirty="0" smtClean="0"/>
              <a:t>What is Powerflram</a:t>
            </a:r>
            <a:r>
              <a:rPr lang="de-DE" sz="3200" u="none" kern="0" dirty="0" smtClean="0"/>
              <a:t/>
            </a:r>
            <a:br>
              <a:rPr lang="de-DE" sz="3200" u="none" kern="0" dirty="0" smtClean="0"/>
            </a:br>
            <a:endParaRPr lang="de-DE" sz="3200" u="none" kern="0" dirty="0" smtClean="0"/>
          </a:p>
        </p:txBody>
      </p:sp>
      <p:sp>
        <p:nvSpPr>
          <p:cNvPr id="3" name="Textfeld 2"/>
          <p:cNvSpPr txBox="1"/>
          <p:nvPr/>
        </p:nvSpPr>
        <p:spPr>
          <a:xfrm>
            <a:off x="1143000" y="1318022"/>
            <a:ext cx="6912768" cy="5078313"/>
          </a:xfrm>
          <a:prstGeom prst="rect">
            <a:avLst/>
          </a:prstGeom>
          <a:noFill/>
        </p:spPr>
        <p:txBody>
          <a:bodyPr wrap="square" rtlCol="0">
            <a:spAutoFit/>
          </a:bodyPr>
          <a:lstStyle/>
          <a:p>
            <a:pPr>
              <a:buFont typeface="Arial" pitchFamily="34" charset="0"/>
              <a:buChar char="•"/>
            </a:pPr>
            <a:r>
              <a:rPr lang="en-US" sz="2400" dirty="0" smtClean="0"/>
              <a:t>The FLARM collision avoidance system was developed for glider pilots, by glider pilots. </a:t>
            </a:r>
            <a:endParaRPr lang="en-US" sz="2400" dirty="0" smtClean="0"/>
          </a:p>
          <a:p>
            <a:pPr>
              <a:buFont typeface="Arial" pitchFamily="34" charset="0"/>
              <a:buChar char="•"/>
            </a:pPr>
            <a:r>
              <a:rPr lang="en-US" sz="2400" dirty="0" smtClean="0"/>
              <a:t>FLARM </a:t>
            </a:r>
            <a:r>
              <a:rPr lang="en-US" sz="2400" dirty="0" smtClean="0"/>
              <a:t>warns FLARM-equipped pilots of impending collisions plus gives the location of non-threatening nearby FLARM-equipped gliders. </a:t>
            </a:r>
            <a:endParaRPr lang="en-US" sz="2400" dirty="0" smtClean="0"/>
          </a:p>
          <a:p>
            <a:pPr>
              <a:buFont typeface="Arial" pitchFamily="34" charset="0"/>
              <a:buChar char="•"/>
            </a:pPr>
            <a:r>
              <a:rPr lang="en-US" sz="2400" dirty="0" smtClean="0"/>
              <a:t>It </a:t>
            </a:r>
            <a:r>
              <a:rPr lang="en-US" sz="2400" dirty="0" smtClean="0"/>
              <a:t>only works if both gliders have FLARMs. </a:t>
            </a:r>
            <a:endParaRPr lang="en-US" sz="2400" dirty="0" smtClean="0"/>
          </a:p>
          <a:p>
            <a:pPr>
              <a:buFont typeface="Arial" pitchFamily="34" charset="0"/>
              <a:buChar char="•"/>
            </a:pPr>
            <a:r>
              <a:rPr lang="en-US" sz="2400" dirty="0" smtClean="0"/>
              <a:t>FLARM </a:t>
            </a:r>
            <a:r>
              <a:rPr lang="en-US" sz="2400" dirty="0" smtClean="0"/>
              <a:t>knows about the unique flight characteristics of gliders, and stays quiet unless there is a real hazard. </a:t>
            </a:r>
            <a:endParaRPr lang="en-US" sz="2400" dirty="0" smtClean="0"/>
          </a:p>
          <a:p>
            <a:pPr>
              <a:buFont typeface="Arial" pitchFamily="34" charset="0"/>
              <a:buChar char="•"/>
            </a:pPr>
            <a:r>
              <a:rPr lang="en-US" sz="2400" dirty="0" err="1" smtClean="0"/>
              <a:t>PowerFlarm</a:t>
            </a:r>
            <a:r>
              <a:rPr lang="en-US" sz="2400" dirty="0" smtClean="0"/>
              <a:t> </a:t>
            </a:r>
            <a:r>
              <a:rPr lang="en-US" sz="2400" dirty="0" smtClean="0"/>
              <a:t>also "sees" transponder and ADS-B equipped aircraft but those aircraft do not see </a:t>
            </a:r>
            <a:r>
              <a:rPr lang="en-US" sz="2400" dirty="0" err="1" smtClean="0"/>
              <a:t>PowerFlarm</a:t>
            </a:r>
            <a:r>
              <a:rPr lang="en-US" sz="2400" dirty="0" smtClean="0"/>
              <a:t> </a:t>
            </a:r>
            <a:r>
              <a:rPr lang="en-US" sz="2400" dirty="0" smtClean="0"/>
              <a:t>equipped aircraft</a:t>
            </a:r>
            <a:r>
              <a:rPr lang="en-US" sz="2400" dirty="0" smtClean="0"/>
              <a:t>.</a:t>
            </a:r>
          </a:p>
          <a:p>
            <a:pPr lvl="1">
              <a:buFont typeface="Arial" pitchFamily="34" charset="0"/>
              <a:buChar char="•"/>
            </a:pPr>
            <a:r>
              <a:rPr lang="en-US" sz="2000" dirty="0" smtClean="0"/>
              <a:t>Many GA aircrafts already using ADS-B</a:t>
            </a:r>
            <a:endParaRPr lang="en-US" sz="2000" dirty="0" smtClean="0"/>
          </a:p>
          <a:p>
            <a:pPr marL="342900" indent="-342900">
              <a:buFont typeface="Arial" panose="020B0604020202020204" pitchFamily="34" charset="0"/>
              <a:buChar char="•"/>
            </a:pPr>
            <a:endParaRPr lang="en-US" u="none" dirty="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609600"/>
            <a:ext cx="4712677"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200" u="none" kern="0" dirty="0" smtClean="0"/>
              <a:t>How powerflarm works</a:t>
            </a:r>
            <a:r>
              <a:rPr lang="de-DE" sz="3200" u="none" kern="0" dirty="0" smtClean="0"/>
              <a:t/>
            </a:r>
            <a:br>
              <a:rPr lang="de-DE" sz="3200" u="none" kern="0" dirty="0" smtClean="0"/>
            </a:br>
            <a:endParaRPr lang="de-DE" sz="3200" u="none" kern="0" dirty="0" smtClean="0"/>
          </a:p>
        </p:txBody>
      </p:sp>
      <p:sp>
        <p:nvSpPr>
          <p:cNvPr id="3" name="Textfeld 2"/>
          <p:cNvSpPr txBox="1"/>
          <p:nvPr/>
        </p:nvSpPr>
        <p:spPr>
          <a:xfrm>
            <a:off x="1143000" y="1318022"/>
            <a:ext cx="6912768"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GPS position, pressure altitude</a:t>
            </a:r>
          </a:p>
          <a:p>
            <a:pPr marL="342900" indent="-342900">
              <a:buFont typeface="Arial" panose="020B0604020202020204" pitchFamily="34" charset="0"/>
              <a:buChar char="•"/>
            </a:pPr>
            <a:r>
              <a:rPr lang="en-US" sz="2000" dirty="0" smtClean="0"/>
              <a:t>Each device calculates, transmits and compare predicted flight paths</a:t>
            </a:r>
          </a:p>
          <a:p>
            <a:pPr marL="342900" indent="-342900">
              <a:buFont typeface="Arial" panose="020B0604020202020204" pitchFamily="34" charset="0"/>
              <a:buChar char="•"/>
            </a:pPr>
            <a:r>
              <a:rPr lang="en-US" sz="2000" dirty="0" smtClean="0"/>
              <a:t>Warnings are issued in accordance with the time remaining to a possible </a:t>
            </a:r>
            <a:r>
              <a:rPr lang="en-US" sz="2000" dirty="0" smtClean="0"/>
              <a:t>collision, not distance, thus  eliminating false alarms in thermals</a:t>
            </a:r>
          </a:p>
          <a:p>
            <a:pPr marL="342900" indent="-342900">
              <a:buFont typeface="Arial" panose="020B0604020202020204" pitchFamily="34" charset="0"/>
              <a:buChar char="•"/>
            </a:pPr>
            <a:r>
              <a:rPr lang="en-US" sz="2000" u="none" dirty="0" smtClean="0"/>
              <a:t>Multi level of warnings, with an audible collision alarm 6-8 seconds from possible collision</a:t>
            </a:r>
          </a:p>
          <a:p>
            <a:pPr marL="342900" indent="-342900">
              <a:buFont typeface="Arial" panose="020B0604020202020204" pitchFamily="34" charset="0"/>
              <a:buChar char="•"/>
            </a:pPr>
            <a:r>
              <a:rPr lang="en-US" sz="2000" dirty="0" smtClean="0"/>
              <a:t>Distance, bearing and altitude difference </a:t>
            </a:r>
            <a:r>
              <a:rPr lang="en-US" sz="2000" dirty="0" smtClean="0"/>
              <a:t>are</a:t>
            </a:r>
            <a:r>
              <a:rPr lang="en-US" sz="2000" dirty="0" smtClean="0"/>
              <a:t> displayed</a:t>
            </a:r>
            <a:endParaRPr lang="en-US" sz="2000" u="none" dirty="0" smtClean="0"/>
          </a:p>
          <a:p>
            <a:pPr marL="342900" indent="-342900">
              <a:buFont typeface="Arial" panose="020B0604020202020204" pitchFamily="34" charset="0"/>
              <a:buChar char="•"/>
            </a:pPr>
            <a:r>
              <a:rPr lang="en-US" sz="2000" dirty="0" smtClean="0"/>
              <a:t>In addition </a:t>
            </a:r>
            <a:r>
              <a:rPr lang="en-US" sz="2000" dirty="0" err="1" smtClean="0"/>
              <a:t>powerflarm</a:t>
            </a:r>
            <a:r>
              <a:rPr lang="en-US" sz="2000" dirty="0" smtClean="0"/>
              <a:t> receives (but not transmit) ADS-B targets and provide similar alerts as </a:t>
            </a:r>
            <a:r>
              <a:rPr lang="en-US" sz="2000" dirty="0" err="1" smtClean="0"/>
              <a:t>flarm</a:t>
            </a:r>
            <a:r>
              <a:rPr lang="en-US" sz="2000" dirty="0" smtClean="0"/>
              <a:t> targets</a:t>
            </a:r>
          </a:p>
          <a:p>
            <a:pPr marL="342900" indent="-342900">
              <a:buFont typeface="Arial" panose="020B0604020202020204" pitchFamily="34" charset="0"/>
              <a:buChar char="•"/>
            </a:pPr>
            <a:r>
              <a:rPr lang="en-US" sz="2000" u="none" dirty="0" err="1" smtClean="0"/>
              <a:t>Powerlarm</a:t>
            </a:r>
            <a:r>
              <a:rPr lang="en-US" sz="2000" u="none" dirty="0" smtClean="0"/>
              <a:t> receives Mode C transponder signal, and displays distance and altitude difference (but no bearing)</a:t>
            </a:r>
          </a:p>
          <a:p>
            <a:pPr marL="800100" lvl="1" indent="-342900">
              <a:buFont typeface="Arial" panose="020B0604020202020204" pitchFamily="34" charset="0"/>
              <a:buChar char="•"/>
            </a:pPr>
            <a:r>
              <a:rPr lang="en-US" sz="2000" dirty="0" smtClean="0"/>
              <a:t>Mode C displayed as a circle </a:t>
            </a:r>
            <a:endParaRPr lang="en-US" sz="2000" u="none" dirty="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362200" y="609600"/>
            <a:ext cx="4712677" cy="595312"/>
          </a:xfrm>
          <a:prstGeom prst="rect">
            <a:avLst/>
          </a:prstGeom>
        </p:spPr>
        <p:txBody>
          <a:bodyPr/>
          <a:lstStyle>
            <a:lvl1pPr algn="l" rtl="0" eaLnBrk="0" fontAlgn="base" hangingPunct="0">
              <a:spcBef>
                <a:spcPct val="0"/>
              </a:spcBef>
              <a:spcAft>
                <a:spcPct val="0"/>
              </a:spcAft>
              <a:defRPr sz="2800">
                <a:solidFill>
                  <a:srgbClr val="4D4D4D"/>
                </a:solidFill>
                <a:latin typeface="+mj-lt"/>
                <a:ea typeface="+mj-ea"/>
                <a:cs typeface="+mj-cs"/>
              </a:defRPr>
            </a:lvl1pPr>
            <a:lvl2pPr algn="l" rtl="0" eaLnBrk="0" fontAlgn="base" hangingPunct="0">
              <a:spcBef>
                <a:spcPct val="0"/>
              </a:spcBef>
              <a:spcAft>
                <a:spcPct val="0"/>
              </a:spcAft>
              <a:defRPr sz="2800">
                <a:solidFill>
                  <a:srgbClr val="4D4D4D"/>
                </a:solidFill>
                <a:latin typeface="Arial" charset="0"/>
              </a:defRPr>
            </a:lvl2pPr>
            <a:lvl3pPr algn="l" rtl="0" eaLnBrk="0" fontAlgn="base" hangingPunct="0">
              <a:spcBef>
                <a:spcPct val="0"/>
              </a:spcBef>
              <a:spcAft>
                <a:spcPct val="0"/>
              </a:spcAft>
              <a:defRPr sz="2800">
                <a:solidFill>
                  <a:srgbClr val="4D4D4D"/>
                </a:solidFill>
                <a:latin typeface="Arial" charset="0"/>
              </a:defRPr>
            </a:lvl3pPr>
            <a:lvl4pPr algn="l" rtl="0" eaLnBrk="0" fontAlgn="base" hangingPunct="0">
              <a:spcBef>
                <a:spcPct val="0"/>
              </a:spcBef>
              <a:spcAft>
                <a:spcPct val="0"/>
              </a:spcAft>
              <a:defRPr sz="2800">
                <a:solidFill>
                  <a:srgbClr val="4D4D4D"/>
                </a:solidFill>
                <a:latin typeface="Arial" charset="0"/>
              </a:defRPr>
            </a:lvl4pPr>
            <a:lvl5pPr algn="l" rtl="0" eaLnBrk="0" fontAlgn="base" hangingPunct="0">
              <a:spcBef>
                <a:spcPct val="0"/>
              </a:spcBef>
              <a:spcAft>
                <a:spcPct val="0"/>
              </a:spcAft>
              <a:defRPr sz="2800">
                <a:solidFill>
                  <a:srgbClr val="4D4D4D"/>
                </a:solidFill>
                <a:latin typeface="Arial" charset="0"/>
              </a:defRPr>
            </a:lvl5pPr>
            <a:lvl6pPr marL="457200" algn="l" rtl="0" eaLnBrk="0" fontAlgn="base" hangingPunct="0">
              <a:spcBef>
                <a:spcPct val="0"/>
              </a:spcBef>
              <a:spcAft>
                <a:spcPct val="0"/>
              </a:spcAft>
              <a:defRPr sz="2800">
                <a:solidFill>
                  <a:srgbClr val="4D4D4D"/>
                </a:solidFill>
                <a:latin typeface="Arial" charset="0"/>
              </a:defRPr>
            </a:lvl6pPr>
            <a:lvl7pPr marL="914400" algn="l" rtl="0" eaLnBrk="0" fontAlgn="base" hangingPunct="0">
              <a:spcBef>
                <a:spcPct val="0"/>
              </a:spcBef>
              <a:spcAft>
                <a:spcPct val="0"/>
              </a:spcAft>
              <a:defRPr sz="2800">
                <a:solidFill>
                  <a:srgbClr val="4D4D4D"/>
                </a:solidFill>
                <a:latin typeface="Arial" charset="0"/>
              </a:defRPr>
            </a:lvl7pPr>
            <a:lvl8pPr marL="1371600" algn="l" rtl="0" eaLnBrk="0" fontAlgn="base" hangingPunct="0">
              <a:spcBef>
                <a:spcPct val="0"/>
              </a:spcBef>
              <a:spcAft>
                <a:spcPct val="0"/>
              </a:spcAft>
              <a:defRPr sz="2800">
                <a:solidFill>
                  <a:srgbClr val="4D4D4D"/>
                </a:solidFill>
                <a:latin typeface="Arial" charset="0"/>
              </a:defRPr>
            </a:lvl8pPr>
            <a:lvl9pPr marL="1828800" algn="l" rtl="0" eaLnBrk="0" fontAlgn="base" hangingPunct="0">
              <a:spcBef>
                <a:spcPct val="0"/>
              </a:spcBef>
              <a:spcAft>
                <a:spcPct val="0"/>
              </a:spcAft>
              <a:defRPr sz="2800">
                <a:solidFill>
                  <a:srgbClr val="4D4D4D"/>
                </a:solidFill>
                <a:latin typeface="Arial" charset="0"/>
              </a:defRPr>
            </a:lvl9pPr>
          </a:lstStyle>
          <a:p>
            <a:pPr algn="ctr">
              <a:buClrTx/>
              <a:buFontTx/>
            </a:pPr>
            <a:r>
              <a:rPr lang="de-DE" sz="3200" u="none" kern="0" dirty="0" err="1" smtClean="0"/>
              <a:t>Who‘s</a:t>
            </a:r>
            <a:r>
              <a:rPr lang="de-DE" sz="3200" u="none" kern="0" dirty="0" smtClean="0"/>
              <a:t> </a:t>
            </a:r>
            <a:r>
              <a:rPr lang="de-DE" sz="3200" u="none" kern="0" dirty="0" err="1" smtClean="0"/>
              <a:t>using</a:t>
            </a:r>
            <a:r>
              <a:rPr lang="de-DE" sz="3200" u="none" kern="0" dirty="0" smtClean="0"/>
              <a:t> </a:t>
            </a:r>
            <a:r>
              <a:rPr lang="de-DE" sz="3200" u="none" kern="0" dirty="0" err="1" smtClean="0"/>
              <a:t>it</a:t>
            </a:r>
            <a:r>
              <a:rPr lang="de-DE" sz="3200" u="none" kern="0" dirty="0" smtClean="0"/>
              <a:t/>
            </a:r>
            <a:br>
              <a:rPr lang="de-DE" sz="3200" u="none" kern="0" dirty="0" smtClean="0"/>
            </a:br>
            <a:endParaRPr lang="de-DE" sz="3200" u="none" kern="0" dirty="0" smtClean="0"/>
          </a:p>
        </p:txBody>
      </p:sp>
      <p:sp>
        <p:nvSpPr>
          <p:cNvPr id="3" name="Textfeld 2"/>
          <p:cNvSpPr txBox="1"/>
          <p:nvPr/>
        </p:nvSpPr>
        <p:spPr>
          <a:xfrm>
            <a:off x="1143000" y="1318022"/>
            <a:ext cx="6912768" cy="3385542"/>
          </a:xfrm>
          <a:prstGeom prst="rect">
            <a:avLst/>
          </a:prstGeom>
          <a:noFill/>
        </p:spPr>
        <p:txBody>
          <a:bodyPr wrap="square" rtlCol="0">
            <a:spAutoFit/>
          </a:bodyPr>
          <a:lstStyle/>
          <a:p>
            <a:pPr marL="342900" indent="-342900">
              <a:buFont typeface="Arial" panose="020B0604020202020204" pitchFamily="34" charset="0"/>
              <a:buChar char="•"/>
            </a:pPr>
            <a:r>
              <a:rPr lang="en-US" sz="2800" u="none" dirty="0" smtClean="0"/>
              <a:t>Over 25,000 </a:t>
            </a:r>
            <a:r>
              <a:rPr lang="en-US" sz="2800" u="none" dirty="0" smtClean="0"/>
              <a:t>units installed worldwide</a:t>
            </a:r>
          </a:p>
          <a:p>
            <a:pPr marL="342900" indent="-342900">
              <a:buFont typeface="Arial" panose="020B0604020202020204" pitchFamily="34" charset="0"/>
              <a:buChar char="•"/>
            </a:pPr>
            <a:r>
              <a:rPr lang="en-US" sz="2800" u="none" dirty="0" smtClean="0"/>
              <a:t>Virtually all gliders in central Europe are equipped</a:t>
            </a:r>
          </a:p>
          <a:p>
            <a:pPr marL="342900" indent="-342900">
              <a:buFont typeface="Arial" panose="020B0604020202020204" pitchFamily="34" charset="0"/>
              <a:buChar char="•"/>
            </a:pPr>
            <a:r>
              <a:rPr lang="en-US" sz="2800" dirty="0" smtClean="0"/>
              <a:t>Most cross </a:t>
            </a:r>
            <a:r>
              <a:rPr lang="en-US" sz="2800" dirty="0" smtClean="0"/>
              <a:t>country pilot in Region </a:t>
            </a:r>
            <a:r>
              <a:rPr lang="en-US" sz="2800" dirty="0" smtClean="0"/>
              <a:t>11</a:t>
            </a:r>
          </a:p>
          <a:p>
            <a:pPr marL="342900" indent="-342900">
              <a:buFont typeface="Arial" panose="020B0604020202020204" pitchFamily="34" charset="0"/>
              <a:buChar char="•"/>
            </a:pPr>
            <a:r>
              <a:rPr lang="en-US" sz="2800" u="none" dirty="0" smtClean="0"/>
              <a:t>Virtually all contest pilots</a:t>
            </a:r>
            <a:endParaRPr lang="en-US" sz="2800" u="none" dirty="0" smtClean="0"/>
          </a:p>
          <a:p>
            <a:pPr marL="342900" indent="-342900">
              <a:buFont typeface="Arial" panose="020B0604020202020204" pitchFamily="34" charset="0"/>
              <a:buChar char="•"/>
            </a:pPr>
            <a:r>
              <a:rPr lang="en-US" sz="2800" u="none" dirty="0" smtClean="0"/>
              <a:t>A growing number of </a:t>
            </a:r>
            <a:r>
              <a:rPr lang="en-US" sz="2800" u="none" dirty="0" err="1" smtClean="0"/>
              <a:t>PowerFLARM</a:t>
            </a:r>
            <a:r>
              <a:rPr lang="en-US" sz="2800" u="none" dirty="0" smtClean="0"/>
              <a:t> installations in powered aircraft</a:t>
            </a:r>
          </a:p>
          <a:p>
            <a:pPr marL="342900" indent="-342900">
              <a:buFont typeface="Arial" panose="020B0604020202020204" pitchFamily="34" charset="0"/>
              <a:buChar char="•"/>
            </a:pPr>
            <a:endParaRPr lang="en-US" u="none" dirty="0"/>
          </a:p>
        </p:txBody>
      </p:sp>
    </p:spTree>
    <p:extLst>
      <p:ext uri="{BB962C8B-B14F-4D97-AF65-F5344CB8AC3E}">
        <p14:creationId xmlns="" xmlns:p14="http://schemas.microsoft.com/office/powerpoint/2010/main" val="270587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Midairs</a:t>
            </a:r>
            <a:r>
              <a:rPr lang="en-US" dirty="0" smtClean="0"/>
              <a:t> are </a:t>
            </a:r>
            <a:r>
              <a:rPr lang="en-US" dirty="0" smtClean="0"/>
              <a:t>rare</a:t>
            </a:r>
          </a:p>
          <a:p>
            <a:pPr lvl="1"/>
            <a:r>
              <a:rPr lang="en-US" dirty="0" smtClean="0"/>
              <a:t>After stall/spin, midair collision is roughly </a:t>
            </a:r>
            <a:r>
              <a:rPr lang="en-US" dirty="0" smtClean="0"/>
              <a:t>tied for </a:t>
            </a:r>
            <a:r>
              <a:rPr lang="en-US" dirty="0" smtClean="0"/>
              <a:t>second as a source of fatalities from accidents involving gliders</a:t>
            </a:r>
            <a:r>
              <a:rPr lang="en-US" dirty="0" smtClean="0"/>
              <a:t>.</a:t>
            </a:r>
          </a:p>
          <a:p>
            <a:pPr lvl="1"/>
            <a:r>
              <a:rPr lang="en-US" dirty="0" smtClean="0"/>
              <a:t>Before </a:t>
            </a:r>
            <a:r>
              <a:rPr lang="en-US" dirty="0" err="1" smtClean="0"/>
              <a:t>powerflarm</a:t>
            </a:r>
            <a:r>
              <a:rPr lang="en-US" dirty="0" smtClean="0"/>
              <a:t> was introduced, there </a:t>
            </a:r>
            <a:r>
              <a:rPr lang="en-US" dirty="0" smtClean="0"/>
              <a:t>used to be an average of 1 midair per year in the </a:t>
            </a:r>
            <a:r>
              <a:rPr lang="en-US" dirty="0" smtClean="0"/>
              <a:t>US with </a:t>
            </a:r>
            <a:r>
              <a:rPr lang="en-US" dirty="0" smtClean="0"/>
              <a:t>50% fatality rate. </a:t>
            </a:r>
            <a:endParaRPr lang="en-US" dirty="0" smtClean="0"/>
          </a:p>
          <a:p>
            <a:r>
              <a:rPr lang="en-US" dirty="0" err="1" smtClean="0"/>
              <a:t>Powerflarm</a:t>
            </a:r>
            <a:r>
              <a:rPr lang="en-US" dirty="0" smtClean="0"/>
              <a:t> is expensive</a:t>
            </a:r>
          </a:p>
          <a:p>
            <a:pPr lvl="1"/>
            <a:r>
              <a:rPr lang="en-US" dirty="0" err="1" smtClean="0"/>
              <a:t>PowerFLARM</a:t>
            </a:r>
            <a:r>
              <a:rPr lang="en-US" dirty="0" smtClean="0"/>
              <a:t> costs about the same as a parachute and it gets used a lot more often....avoiding a midair collision is clearly preferable to a bailout after the fact</a:t>
            </a:r>
            <a:r>
              <a:rPr lang="en-US" dirty="0" smtClean="0"/>
              <a:t>.</a:t>
            </a:r>
            <a:endParaRPr lang="en-US" dirty="0" smtClean="0"/>
          </a:p>
          <a:p>
            <a:r>
              <a:rPr lang="en-US" dirty="0" smtClean="0"/>
              <a:t>It </a:t>
            </a:r>
            <a:r>
              <a:rPr lang="en-US" dirty="0"/>
              <a:t>is not effective since </a:t>
            </a:r>
            <a:r>
              <a:rPr lang="en-US" dirty="0" smtClean="0"/>
              <a:t>many </a:t>
            </a:r>
            <a:r>
              <a:rPr lang="en-US" dirty="0"/>
              <a:t>pilots fly without Powerflarm </a:t>
            </a:r>
            <a:endParaRPr lang="en-US" dirty="0" smtClean="0"/>
          </a:p>
          <a:p>
            <a:r>
              <a:rPr lang="en-US" dirty="0" smtClean="0"/>
              <a:t>There are other bigger </a:t>
            </a:r>
            <a:r>
              <a:rPr lang="en-US" dirty="0" smtClean="0"/>
              <a:t>risks</a:t>
            </a:r>
          </a:p>
          <a:p>
            <a:r>
              <a:rPr lang="en-US" dirty="0" smtClean="0"/>
              <a:t>I </a:t>
            </a:r>
            <a:r>
              <a:rPr lang="en-US" dirty="0"/>
              <a:t>don’t need </a:t>
            </a:r>
            <a:r>
              <a:rPr lang="en-US" dirty="0" err="1"/>
              <a:t>flarm</a:t>
            </a:r>
            <a:r>
              <a:rPr lang="en-US" dirty="0"/>
              <a:t> – I have transponder. </a:t>
            </a:r>
            <a:endParaRPr lang="en-US" dirty="0" smtClean="0"/>
          </a:p>
          <a:p>
            <a:r>
              <a:rPr lang="en-US" dirty="0" smtClean="0"/>
              <a:t>I </a:t>
            </a:r>
            <a:r>
              <a:rPr lang="en-US" dirty="0"/>
              <a:t>don’t need </a:t>
            </a:r>
            <a:r>
              <a:rPr lang="en-US" dirty="0" err="1"/>
              <a:t>flarm</a:t>
            </a:r>
            <a:r>
              <a:rPr lang="en-US" dirty="0"/>
              <a:t> – I can use See and Avoid effectively. </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Myth and Misconceptions</a:t>
            </a:r>
            <a:endParaRPr lang="en-US" dirty="0"/>
          </a:p>
        </p:txBody>
      </p:sp>
      <p:sp>
        <p:nvSpPr>
          <p:cNvPr id="3" name="Content Placeholder 2"/>
          <p:cNvSpPr>
            <a:spLocks noGrp="1"/>
          </p:cNvSpPr>
          <p:nvPr>
            <p:ph idx="1"/>
          </p:nvPr>
        </p:nvSpPr>
        <p:spPr/>
        <p:txBody>
          <a:bodyPr/>
          <a:lstStyle/>
          <a:p>
            <a:r>
              <a:rPr lang="en-US" dirty="0" smtClean="0"/>
              <a:t>The big sky theory</a:t>
            </a:r>
          </a:p>
          <a:p>
            <a:r>
              <a:rPr lang="en-US" dirty="0"/>
              <a:t>I don’t </a:t>
            </a:r>
            <a:r>
              <a:rPr lang="en-US" dirty="0" smtClean="0"/>
              <a:t>need PF since I don’t fly contest</a:t>
            </a:r>
          </a:p>
          <a:p>
            <a:r>
              <a:rPr lang="en-US" dirty="0" smtClean="0"/>
              <a:t>I am willing to take the collision risk  </a:t>
            </a:r>
          </a:p>
          <a:p>
            <a:r>
              <a:rPr lang="en-US" dirty="0"/>
              <a:t>It is </a:t>
            </a:r>
            <a:r>
              <a:rPr lang="en-US" dirty="0" smtClean="0"/>
              <a:t>complicated </a:t>
            </a:r>
            <a:r>
              <a:rPr lang="en-US" dirty="0"/>
              <a:t>to </a:t>
            </a:r>
            <a:r>
              <a:rPr lang="en-US" dirty="0" smtClean="0"/>
              <a:t>install, no place, antenna location, will drain battery etc </a:t>
            </a:r>
          </a:p>
          <a:p>
            <a:r>
              <a:rPr lang="en-US" dirty="0" err="1" smtClean="0"/>
              <a:t>Powerflarms</a:t>
            </a:r>
            <a:r>
              <a:rPr lang="en-US" dirty="0" smtClean="0"/>
              <a:t> do not work well, have issues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 Benefits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May save yours and others </a:t>
            </a:r>
            <a:r>
              <a:rPr lang="en-US" dirty="0" smtClean="0"/>
              <a:t>lives</a:t>
            </a:r>
          </a:p>
          <a:p>
            <a:pPr lvl="1"/>
            <a:r>
              <a:rPr lang="en-US" dirty="0" smtClean="0"/>
              <a:t>Far less </a:t>
            </a:r>
            <a:r>
              <a:rPr lang="en-US" dirty="0" err="1" smtClean="0"/>
              <a:t>midairs</a:t>
            </a:r>
            <a:r>
              <a:rPr lang="en-US" dirty="0" smtClean="0"/>
              <a:t> worldwide since it was introduced. </a:t>
            </a:r>
          </a:p>
          <a:p>
            <a:pPr lvl="1"/>
            <a:r>
              <a:rPr lang="en-US" dirty="0" smtClean="0"/>
              <a:t>Already saved lives</a:t>
            </a:r>
            <a:endParaRPr lang="en-US" dirty="0" smtClean="0"/>
          </a:p>
          <a:p>
            <a:r>
              <a:rPr lang="en-US" dirty="0" smtClean="0"/>
              <a:t>Situational </a:t>
            </a:r>
            <a:r>
              <a:rPr lang="en-US" dirty="0" smtClean="0"/>
              <a:t>awareness, advance warning</a:t>
            </a:r>
            <a:endParaRPr lang="en-US" dirty="0" smtClean="0"/>
          </a:p>
          <a:p>
            <a:r>
              <a:rPr lang="en-US" dirty="0" smtClean="0"/>
              <a:t>Find where to tow to</a:t>
            </a:r>
          </a:p>
          <a:p>
            <a:r>
              <a:rPr lang="en-US" dirty="0" smtClean="0"/>
              <a:t>Find thermals</a:t>
            </a:r>
          </a:p>
          <a:p>
            <a:r>
              <a:rPr lang="en-US" dirty="0" smtClean="0"/>
              <a:t>Decide where to go next</a:t>
            </a:r>
          </a:p>
          <a:p>
            <a:r>
              <a:rPr lang="en-US" dirty="0" smtClean="0"/>
              <a:t>Compare climb rates</a:t>
            </a:r>
          </a:p>
          <a:p>
            <a:r>
              <a:rPr lang="en-US" dirty="0" smtClean="0"/>
              <a:t>Buddy </a:t>
            </a:r>
            <a:r>
              <a:rPr lang="en-US" dirty="0" smtClean="0"/>
              <a:t>flying</a:t>
            </a:r>
          </a:p>
          <a:p>
            <a:r>
              <a:rPr lang="en-US" dirty="0" smtClean="0"/>
              <a:t>Flight recorder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a:t>
            </a:r>
            <a:r>
              <a:rPr lang="en-US" dirty="0" err="1" smtClean="0"/>
              <a:t>Flarm</a:t>
            </a:r>
            <a:r>
              <a:rPr lang="en-US" dirty="0" smtClean="0"/>
              <a:t> devices</a:t>
            </a:r>
            <a:endParaRPr lang="en-US" dirty="0"/>
          </a:p>
        </p:txBody>
      </p:sp>
      <p:sp>
        <p:nvSpPr>
          <p:cNvPr id="3" name="Content Placeholder 2"/>
          <p:cNvSpPr>
            <a:spLocks noGrp="1"/>
          </p:cNvSpPr>
          <p:nvPr>
            <p:ph idx="1"/>
          </p:nvPr>
        </p:nvSpPr>
        <p:spPr/>
        <p:txBody>
          <a:bodyPr>
            <a:normAutofit/>
          </a:bodyPr>
          <a:lstStyle/>
          <a:p>
            <a:r>
              <a:rPr lang="en-US" dirty="0" smtClean="0"/>
              <a:t>Classic </a:t>
            </a:r>
            <a:r>
              <a:rPr lang="en-US" dirty="0" err="1" smtClean="0"/>
              <a:t>Flarm</a:t>
            </a:r>
            <a:endParaRPr lang="en-US" dirty="0" smtClean="0"/>
          </a:p>
          <a:p>
            <a:pPr lvl="1"/>
            <a:r>
              <a:rPr lang="en-US" dirty="0" smtClean="0"/>
              <a:t>Only provide </a:t>
            </a:r>
            <a:r>
              <a:rPr lang="en-US" dirty="0" err="1" smtClean="0"/>
              <a:t>flarm</a:t>
            </a:r>
            <a:r>
              <a:rPr lang="en-US" dirty="0" smtClean="0"/>
              <a:t> alerts, not ADSB and transponder</a:t>
            </a:r>
          </a:p>
          <a:p>
            <a:pPr lvl="1"/>
            <a:r>
              <a:rPr lang="en-US" dirty="0" smtClean="0"/>
              <a:t>Does not work in the US</a:t>
            </a:r>
            <a:endParaRPr lang="en-US" dirty="0" smtClean="0"/>
          </a:p>
          <a:p>
            <a:r>
              <a:rPr lang="en-US" dirty="0" err="1" smtClean="0"/>
              <a:t>Powerflarm</a:t>
            </a:r>
            <a:r>
              <a:rPr lang="en-US" dirty="0" smtClean="0"/>
              <a:t> Core (brick)</a:t>
            </a:r>
          </a:p>
          <a:p>
            <a:pPr lvl="1"/>
            <a:r>
              <a:rPr lang="en-US" dirty="0" smtClean="0"/>
              <a:t>Permanent installation</a:t>
            </a:r>
            <a:endParaRPr lang="en-US" dirty="0" smtClean="0"/>
          </a:p>
          <a:p>
            <a:r>
              <a:rPr lang="en-US" dirty="0" err="1" smtClean="0"/>
              <a:t>Powerflarm</a:t>
            </a:r>
            <a:r>
              <a:rPr lang="en-US" dirty="0" smtClean="0"/>
              <a:t> Portable</a:t>
            </a:r>
          </a:p>
          <a:p>
            <a:pPr lvl="1"/>
            <a:r>
              <a:rPr lang="en-US" dirty="0" smtClean="0"/>
              <a:t>More popular in clubs and as loaners in contests</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4808</TotalTime>
  <Words>1706</Words>
  <Application>Microsoft Office PowerPoint</Application>
  <PresentationFormat>On-screen Show (4:3)</PresentationFormat>
  <Paragraphs>188</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PowerFlarm and ADS-B  for dummies</vt:lpstr>
      <vt:lpstr>Slide 2</vt:lpstr>
      <vt:lpstr>Slide 3</vt:lpstr>
      <vt:lpstr>Slide 4</vt:lpstr>
      <vt:lpstr>Slide 5</vt:lpstr>
      <vt:lpstr>Misconceptions</vt:lpstr>
      <vt:lpstr>More Myth and Misconceptions</vt:lpstr>
      <vt:lpstr>PF Benefits</vt:lpstr>
      <vt:lpstr>Type of Flarm devices</vt:lpstr>
      <vt:lpstr>Recommendations</vt:lpstr>
      <vt:lpstr>Performance</vt:lpstr>
      <vt:lpstr>Portable installation </vt:lpstr>
      <vt:lpstr>Configuration</vt:lpstr>
      <vt:lpstr>Operation</vt:lpstr>
      <vt:lpstr>Powerflarm portable display</vt:lpstr>
      <vt:lpstr>Slide 16</vt:lpstr>
      <vt:lpstr>ADS-B  </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PowerFlarm, Spot, InReach</dc:title>
  <dc:creator>Ramy</dc:creator>
  <cp:lastModifiedBy>Ramy</cp:lastModifiedBy>
  <cp:revision>101</cp:revision>
  <dcterms:created xsi:type="dcterms:W3CDTF">2013-11-04T03:21:00Z</dcterms:created>
  <dcterms:modified xsi:type="dcterms:W3CDTF">2018-02-24T05:57:11Z</dcterms:modified>
</cp:coreProperties>
</file>