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handoutMasterIdLst>
    <p:handoutMasterId r:id="rId55"/>
  </p:handoutMasterIdLst>
  <p:sldIdLst>
    <p:sldId id="465" r:id="rId2"/>
    <p:sldId id="466" r:id="rId3"/>
    <p:sldId id="473" r:id="rId4"/>
    <p:sldId id="476" r:id="rId5"/>
    <p:sldId id="479" r:id="rId6"/>
    <p:sldId id="528" r:id="rId7"/>
    <p:sldId id="481" r:id="rId8"/>
    <p:sldId id="483" r:id="rId9"/>
    <p:sldId id="531" r:id="rId10"/>
    <p:sldId id="529" r:id="rId11"/>
    <p:sldId id="532" r:id="rId12"/>
    <p:sldId id="533" r:id="rId13"/>
    <p:sldId id="508" r:id="rId14"/>
    <p:sldId id="530" r:id="rId15"/>
    <p:sldId id="430" r:id="rId16"/>
    <p:sldId id="349" r:id="rId17"/>
    <p:sldId id="415" r:id="rId18"/>
    <p:sldId id="318" r:id="rId19"/>
    <p:sldId id="462" r:id="rId20"/>
    <p:sldId id="380" r:id="rId21"/>
    <p:sldId id="359" r:id="rId22"/>
    <p:sldId id="525" r:id="rId23"/>
    <p:sldId id="539" r:id="rId24"/>
    <p:sldId id="540" r:id="rId25"/>
    <p:sldId id="290" r:id="rId26"/>
    <p:sldId id="464" r:id="rId27"/>
    <p:sldId id="534" r:id="rId28"/>
    <p:sldId id="535" r:id="rId29"/>
    <p:sldId id="456" r:id="rId30"/>
    <p:sldId id="538" r:id="rId31"/>
    <p:sldId id="293" r:id="rId32"/>
    <p:sldId id="454" r:id="rId33"/>
    <p:sldId id="536" r:id="rId34"/>
    <p:sldId id="537" r:id="rId35"/>
    <p:sldId id="431" r:id="rId36"/>
    <p:sldId id="388" r:id="rId37"/>
    <p:sldId id="389" r:id="rId38"/>
    <p:sldId id="398" r:id="rId39"/>
    <p:sldId id="460" r:id="rId40"/>
    <p:sldId id="457" r:id="rId41"/>
    <p:sldId id="458" r:id="rId42"/>
    <p:sldId id="459" r:id="rId43"/>
    <p:sldId id="455" r:id="rId44"/>
    <p:sldId id="526" r:id="rId45"/>
    <p:sldId id="420" r:id="rId46"/>
    <p:sldId id="511" r:id="rId47"/>
    <p:sldId id="541" r:id="rId48"/>
    <p:sldId id="523" r:id="rId49"/>
    <p:sldId id="527" r:id="rId50"/>
    <p:sldId id="524" r:id="rId51"/>
    <p:sldId id="522" r:id="rId52"/>
    <p:sldId id="515" r:id="rId53"/>
    <p:sldId id="520" r:id="rId5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E37"/>
    <a:srgbClr val="0000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91" autoAdjust="0"/>
    <p:restoredTop sz="94660" autoAdjust="0"/>
  </p:normalViewPr>
  <p:slideViewPr>
    <p:cSldViewPr>
      <p:cViewPr>
        <p:scale>
          <a:sx n="94" d="100"/>
          <a:sy n="94" d="100"/>
        </p:scale>
        <p:origin x="-990" y="-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7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62821FB-7A0A-49B6-B69B-D975F2253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46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43" name="Picture 15" descr="old_background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71450" y="114300"/>
            <a:ext cx="8839200" cy="66294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N.C.S.A BUSINESS MEETING/</a:t>
            </a:r>
            <a:b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AWARDS DINNER -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2019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101" name="Picture 4" descr="AIRP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753953">
            <a:off x="2139950" y="1746250"/>
            <a:ext cx="40386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677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-152400"/>
            <a:ext cx="8229600" cy="1143000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BESTS/MEMORABLE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2018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28600" y="914400"/>
            <a:ext cx="8458200" cy="4525963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FFFFFF"/>
                </a:solidFill>
              </a:rPr>
              <a:t>Terence- Training John P for his initial CFI </a:t>
            </a:r>
            <a:r>
              <a:rPr lang="en-US" sz="2800" b="1" dirty="0" err="1" smtClean="0">
                <a:solidFill>
                  <a:srgbClr val="FFFFFF"/>
                </a:solidFill>
              </a:rPr>
              <a:t>checkride</a:t>
            </a:r>
            <a:r>
              <a:rPr lang="en-US" sz="2800" b="1" dirty="0" smtClean="0">
                <a:solidFill>
                  <a:srgbClr val="FFFFFF"/>
                </a:solidFill>
              </a:rPr>
              <a:t>, working with Paul L on his private pilot </a:t>
            </a:r>
            <a:r>
              <a:rPr lang="en-US" sz="2800" b="1" dirty="0" err="1" smtClean="0">
                <a:solidFill>
                  <a:srgbClr val="FFFFFF"/>
                </a:solidFill>
              </a:rPr>
              <a:t>checkride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FFFFFF"/>
                </a:solidFill>
              </a:rPr>
              <a:t>Tobin F- 1</a:t>
            </a:r>
            <a:r>
              <a:rPr lang="en-US" sz="2800" b="1" baseline="30000" dirty="0" smtClean="0">
                <a:solidFill>
                  <a:srgbClr val="FFFFFF"/>
                </a:solidFill>
              </a:rPr>
              <a:t>st</a:t>
            </a:r>
            <a:r>
              <a:rPr lang="en-US" sz="2800" b="1" dirty="0" smtClean="0">
                <a:solidFill>
                  <a:srgbClr val="FFFFFF"/>
                </a:solidFill>
              </a:rPr>
              <a:t> solo in the 1-26 in a beautiful post frontal day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FFFFFF"/>
                </a:solidFill>
              </a:rPr>
              <a:t>Tom A- Gave a friend a ride with a 9000’ tow over Mt Diablo (longest tow ever). Although there was zero lift the flight was 1:20 with tow. Friend loved it. The most relaxing flight of the year. </a:t>
            </a:r>
            <a:r>
              <a:rPr lang="en-US" sz="2800" b="1" dirty="0">
                <a:solidFill>
                  <a:srgbClr val="FFFFFF"/>
                </a:solidFill>
              </a:rPr>
              <a:t>Doing long, high flights out of Truckee during the non-smoky parts of the summer. On one flight, I cruised over ASI at around 16K during one of the contests and had a great view of the swarm of gliders far below. Often finished these flights burning off altitude over Lake Tahoe. Sublime.</a:t>
            </a:r>
          </a:p>
        </p:txBody>
      </p:sp>
    </p:spTree>
    <p:extLst>
      <p:ext uri="{BB962C8B-B14F-4D97-AF65-F5344CB8AC3E}">
        <p14:creationId xmlns:p14="http://schemas.microsoft.com/office/powerpoint/2010/main" val="338743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-152400"/>
            <a:ext cx="8229600" cy="1143000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BESTS/MEMORABLE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2018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28600" y="914400"/>
            <a:ext cx="8458200" cy="4525963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FFFFFF"/>
                </a:solidFill>
              </a:rPr>
              <a:t>Mike M- Got a 2 seat simulator working; 2</a:t>
            </a:r>
            <a:r>
              <a:rPr lang="en-US" sz="2800" b="1" baseline="30000" dirty="0">
                <a:solidFill>
                  <a:srgbClr val="FFFFFF"/>
                </a:solidFill>
              </a:rPr>
              <a:t>nd</a:t>
            </a:r>
            <a:r>
              <a:rPr lang="en-US" sz="2800" b="1" dirty="0">
                <a:solidFill>
                  <a:srgbClr val="FFFFFF"/>
                </a:solidFill>
              </a:rPr>
              <a:t> place in “Grand Prix” day of Truckee contest</a:t>
            </a:r>
            <a:r>
              <a:rPr lang="en-US" sz="2800" b="1" dirty="0" smtClean="0">
                <a:solidFill>
                  <a:srgbClr val="FFFFFF"/>
                </a:solidFill>
              </a:rPr>
              <a:t>; </a:t>
            </a:r>
            <a:r>
              <a:rPr lang="en-US" sz="2800" b="1" dirty="0">
                <a:solidFill>
                  <a:srgbClr val="FFFFFF"/>
                </a:solidFill>
              </a:rPr>
              <a:t>staying on the ground in lots of </a:t>
            </a:r>
            <a:r>
              <a:rPr lang="en-US" sz="2800" b="1" dirty="0" smtClean="0">
                <a:solidFill>
                  <a:srgbClr val="FFFFFF"/>
                </a:solidFill>
              </a:rPr>
              <a:t>smoke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FFFFFF"/>
                </a:solidFill>
              </a:rPr>
              <a:t>Ace- watching and listening to a United jet being vectored around me on a Mt Diablo wave day</a:t>
            </a:r>
            <a:r>
              <a:rPr lang="en-US" sz="2800" b="1" dirty="0">
                <a:solidFill>
                  <a:srgbClr val="FFFFFF"/>
                </a:solidFill>
              </a:rPr>
              <a:t>. In the spring I had some good beginners' XC from Byron, heading south. 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FFFFFF"/>
                </a:solidFill>
              </a:rPr>
              <a:t>Paul L- Flight test: Being waved off at 300’. Working weak lift on test to 7700</a:t>
            </a:r>
            <a:r>
              <a:rPr lang="en-US" sz="2800" b="1" dirty="0" smtClean="0">
                <a:solidFill>
                  <a:srgbClr val="FFFFFF"/>
                </a:solidFill>
              </a:rPr>
              <a:t>’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FFFFFF"/>
                </a:solidFill>
              </a:rPr>
              <a:t>Van H – 63-mile (longest yet) final glide (Southern Pine Nuts to ASI); </a:t>
            </a:r>
            <a:r>
              <a:rPr lang="en-US" sz="2800" b="1" i="1" dirty="0" smtClean="0">
                <a:solidFill>
                  <a:srgbClr val="FFFFFF"/>
                </a:solidFill>
              </a:rPr>
              <a:t>finally </a:t>
            </a:r>
            <a:r>
              <a:rPr lang="en-US" sz="2800" b="1" dirty="0" smtClean="0">
                <a:solidFill>
                  <a:srgbClr val="FFFFFF"/>
                </a:solidFill>
              </a:rPr>
              <a:t>(after numerous mediocre visits in both places) got good soaring flights at both Moriarty and </a:t>
            </a:r>
            <a:r>
              <a:rPr lang="en-US" sz="2800" b="1" dirty="0" err="1" smtClean="0">
                <a:solidFill>
                  <a:srgbClr val="FFFFFF"/>
                </a:solidFill>
              </a:rPr>
              <a:t>Nympsfield</a:t>
            </a:r>
            <a:r>
              <a:rPr lang="en-US" sz="2800" b="1" dirty="0" smtClean="0">
                <a:solidFill>
                  <a:srgbClr val="FFFFFF"/>
                </a:solidFill>
              </a:rPr>
              <a:t>, England; had </a:t>
            </a:r>
            <a:r>
              <a:rPr lang="en-US" sz="2800" b="1" i="1" dirty="0" smtClean="0">
                <a:solidFill>
                  <a:srgbClr val="FFFFFF"/>
                </a:solidFill>
              </a:rPr>
              <a:t>terrific</a:t>
            </a:r>
            <a:r>
              <a:rPr lang="en-US" sz="2800" b="1" dirty="0" smtClean="0">
                <a:solidFill>
                  <a:srgbClr val="FFFFFF"/>
                </a:solidFill>
              </a:rPr>
              <a:t> wave flight all around Lake Tahoe with Mike M on cancelled Region 11 contest day</a:t>
            </a:r>
            <a:endParaRPr lang="en-US" sz="28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8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-152400"/>
            <a:ext cx="8229600" cy="1143000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Contests in 2018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28600" y="914400"/>
            <a:ext cx="8458200" cy="4525963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FFFFFF"/>
                </a:solidFill>
              </a:rPr>
              <a:t>Ramy</a:t>
            </a:r>
            <a:r>
              <a:rPr lang="en-US" sz="2800" b="1" dirty="0" smtClean="0">
                <a:solidFill>
                  <a:srgbClr val="FFFFFF"/>
                </a:solidFill>
              </a:rPr>
              <a:t>- Participated in last TAGAR Grand Prix</a:t>
            </a:r>
            <a:r>
              <a:rPr lang="en-US" sz="2800" b="1" dirty="0">
                <a:solidFill>
                  <a:srgbClr val="FFFFFF"/>
                </a:solidFill>
              </a:rPr>
              <a:t>, 3rd place in the OLC-USA Champion </a:t>
            </a:r>
            <a:r>
              <a:rPr lang="en-US" sz="2800" b="1" dirty="0" smtClean="0">
                <a:solidFill>
                  <a:srgbClr val="FFFFFF"/>
                </a:solidFill>
              </a:rPr>
              <a:t>category;3rd </a:t>
            </a:r>
            <a:r>
              <a:rPr lang="en-US" sz="2800" b="1" dirty="0">
                <a:solidFill>
                  <a:srgbClr val="FFFFFF"/>
                </a:solidFill>
              </a:rPr>
              <a:t>place in the OLC-USA all flights </a:t>
            </a:r>
            <a:r>
              <a:rPr lang="en-US" sz="2800" b="1" dirty="0" smtClean="0">
                <a:solidFill>
                  <a:srgbClr val="FFFFFF"/>
                </a:solidFill>
              </a:rPr>
              <a:t>category;5th </a:t>
            </a:r>
            <a:r>
              <a:rPr lang="en-US" sz="2800" b="1" dirty="0">
                <a:solidFill>
                  <a:srgbClr val="FFFFFF"/>
                </a:solidFill>
              </a:rPr>
              <a:t>place in the OLC-USA speed </a:t>
            </a:r>
            <a:r>
              <a:rPr lang="en-US" sz="2800" b="1" dirty="0" smtClean="0">
                <a:solidFill>
                  <a:srgbClr val="FFFFFF"/>
                </a:solidFill>
              </a:rPr>
              <a:t>category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Mike M</a:t>
            </a:r>
            <a:r>
              <a:rPr lang="en-US" sz="2800" b="1" dirty="0">
                <a:solidFill>
                  <a:srgbClr val="FFFFFF"/>
                </a:solidFill>
              </a:rPr>
              <a:t>- FAI region 11 contest at Truckee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r>
              <a:rPr lang="en-US" sz="2800" b="1" dirty="0" smtClean="0">
                <a:solidFill>
                  <a:srgbClr val="FFFFFF"/>
                </a:solidFill>
              </a:rPr>
              <a:t>Van H- flew </a:t>
            </a:r>
            <a:r>
              <a:rPr lang="en-US" sz="2800" b="1" dirty="0">
                <a:solidFill>
                  <a:srgbClr val="FFFFFF"/>
                </a:solidFill>
              </a:rPr>
              <a:t>the region 11 contest at Truckee as “distinguished ballast” with Mike M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r>
              <a:rPr lang="en-US" sz="2800" b="1" dirty="0" smtClean="0">
                <a:solidFill>
                  <a:srgbClr val="FFFFFF"/>
                </a:solidFill>
              </a:rPr>
              <a:t>Brain </a:t>
            </a:r>
            <a:r>
              <a:rPr lang="en-US" sz="2800" b="1" dirty="0">
                <a:solidFill>
                  <a:srgbClr val="FFFFFF"/>
                </a:solidFill>
              </a:rPr>
              <a:t>R- ASI </a:t>
            </a:r>
            <a:r>
              <a:rPr lang="en-US" sz="2800" b="1" dirty="0" smtClean="0">
                <a:solidFill>
                  <a:srgbClr val="FFFFFF"/>
                </a:solidFill>
              </a:rPr>
              <a:t>Sports Class Contest (working as slave</a:t>
            </a:r>
            <a:r>
              <a:rPr lang="en-US" sz="2800" b="1" dirty="0" smtClean="0">
                <a:solidFill>
                  <a:srgbClr val="FFFFFF"/>
                </a:solidFill>
              </a:rPr>
              <a:t>)</a:t>
            </a:r>
          </a:p>
          <a:p>
            <a:pPr>
              <a:lnSpc>
                <a:spcPct val="80000"/>
              </a:lnSpc>
            </a:pPr>
            <a:endParaRPr lang="en-US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82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04800" y="1447800"/>
            <a:ext cx="85344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Brian R- still going for 500K!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Val M- more XC flying</a:t>
            </a:r>
          </a:p>
          <a:p>
            <a:r>
              <a:rPr lang="en-US" sz="2800" b="1" dirty="0" err="1" smtClean="0">
                <a:solidFill>
                  <a:srgbClr val="FFFFFF"/>
                </a:solidFill>
              </a:rPr>
              <a:t>Tonie</a:t>
            </a:r>
            <a:r>
              <a:rPr lang="en-US" sz="2800" b="1" dirty="0" smtClean="0">
                <a:solidFill>
                  <a:srgbClr val="FFFFFF"/>
                </a:solidFill>
              </a:rPr>
              <a:t> K- solo and get license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Melissa K- solo and get license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Dan C- fly faster, further, safer. Be a crew, get a crew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Larry S- Fly more and fly safely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Mike M- build 3 more simulators and have them used for training</a:t>
            </a:r>
            <a:endParaRPr lang="en-US" sz="2800" b="1" dirty="0">
              <a:solidFill>
                <a:srgbClr val="FFFFFF"/>
              </a:solidFill>
            </a:endParaRPr>
          </a:p>
          <a:p>
            <a:endParaRPr lang="en-US" sz="2800" b="1" dirty="0" smtClean="0">
              <a:solidFill>
                <a:srgbClr val="FFFFFF"/>
              </a:solidFill>
            </a:endParaRPr>
          </a:p>
          <a:p>
            <a:endParaRPr lang="en-US" sz="2800" b="1" dirty="0" smtClean="0">
              <a:solidFill>
                <a:srgbClr val="FFFFFF"/>
              </a:solidFill>
            </a:endParaRPr>
          </a:p>
          <a:p>
            <a:endParaRPr lang="en-US" sz="2800" b="1" dirty="0" smtClean="0">
              <a:solidFill>
                <a:srgbClr val="FFFFFF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Goals for 2019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30869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04800" y="1447800"/>
            <a:ext cx="85344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Tom A- Fly longer higher. Give more rides. Have fun flying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Ace- I suffered a set-back of free time in the summer and autumn of 2018, so my goal is to get back to Totally Active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Paul L- Get familiar with Truckee and surrounding and do first US glider </a:t>
            </a:r>
            <a:r>
              <a:rPr lang="en-US" sz="2800" b="1" dirty="0" smtClean="0">
                <a:solidFill>
                  <a:srgbClr val="FFFFFF"/>
                </a:solidFill>
              </a:rPr>
              <a:t>XC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Van H- Commercial ticket; 500K flight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endParaRPr lang="en-US" sz="2800" b="1" dirty="0" smtClean="0">
              <a:solidFill>
                <a:srgbClr val="FFFFFF"/>
              </a:solidFill>
            </a:endParaRPr>
          </a:p>
          <a:p>
            <a:endParaRPr lang="en-US" sz="2800" b="1" dirty="0" smtClean="0">
              <a:solidFill>
                <a:srgbClr val="FFFFFF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Goals for 2019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99705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8600" y="2362200"/>
            <a:ext cx="8229600" cy="1143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Member Achievements and Milestones in 2015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2018 OLC Numbers </a:t>
            </a:r>
            <a:b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Awards and Recognition</a:t>
            </a:r>
            <a:endParaRPr lang="en-US" sz="4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TOTAL GLIDER CROSS-2018 OLC COUNTRY KM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371600"/>
            <a:ext cx="7620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Jay </a:t>
            </a:r>
            <a:r>
              <a:rPr lang="en-US" sz="3200" b="1" dirty="0" err="1">
                <a:solidFill>
                  <a:schemeClr val="bg1"/>
                </a:solidFill>
              </a:rPr>
              <a:t>Jaeckel</a:t>
            </a:r>
            <a:r>
              <a:rPr lang="en-US" sz="3200" b="1" dirty="0">
                <a:solidFill>
                  <a:schemeClr val="bg1"/>
                </a:solidFill>
              </a:rPr>
              <a:t>  </a:t>
            </a:r>
            <a:r>
              <a:rPr lang="en-US" sz="3200" b="1" dirty="0" smtClean="0">
                <a:solidFill>
                  <a:schemeClr val="bg1"/>
                </a:solidFill>
              </a:rPr>
              <a:t>		19 </a:t>
            </a:r>
          </a:p>
          <a:p>
            <a:pPr marL="457200" indent="-457200">
              <a:buFont typeface="Arial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Eric </a:t>
            </a:r>
            <a:r>
              <a:rPr lang="en-US" sz="3200" b="1" dirty="0">
                <a:solidFill>
                  <a:schemeClr val="bg1"/>
                </a:solidFill>
              </a:rPr>
              <a:t>Noll </a:t>
            </a:r>
            <a:r>
              <a:rPr lang="en-US" sz="3200" b="1" dirty="0" smtClean="0">
                <a:solidFill>
                  <a:schemeClr val="bg1"/>
                </a:solidFill>
              </a:rPr>
              <a:t>			48 </a:t>
            </a:r>
          </a:p>
          <a:p>
            <a:pPr marL="457200" indent="-457200">
              <a:buFont typeface="Arial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Walter </a:t>
            </a:r>
            <a:r>
              <a:rPr lang="en-US" sz="3200" b="1" dirty="0">
                <a:solidFill>
                  <a:schemeClr val="bg1"/>
                </a:solidFill>
              </a:rPr>
              <a:t>Friedrich </a:t>
            </a:r>
            <a:r>
              <a:rPr lang="en-US" sz="3200" b="1" dirty="0" smtClean="0">
                <a:solidFill>
                  <a:schemeClr val="bg1"/>
                </a:solidFill>
              </a:rPr>
              <a:t>		133 </a:t>
            </a:r>
          </a:p>
          <a:p>
            <a:pPr marL="457200" indent="-457200">
              <a:buFont typeface="Arial"/>
              <a:buChar char="•"/>
            </a:pPr>
            <a:r>
              <a:rPr lang="en-US" sz="3200" b="1" dirty="0" err="1" smtClean="0">
                <a:solidFill>
                  <a:schemeClr val="bg1"/>
                </a:solidFill>
              </a:rPr>
              <a:t>Marton</a:t>
            </a:r>
            <a:r>
              <a:rPr lang="en-US" sz="3200" b="1" dirty="0" smtClean="0">
                <a:solidFill>
                  <a:schemeClr val="bg1"/>
                </a:solidFill>
              </a:rPr>
              <a:t>  </a:t>
            </a:r>
            <a:r>
              <a:rPr lang="en-US" sz="3200" b="1" dirty="0">
                <a:solidFill>
                  <a:schemeClr val="bg1"/>
                </a:solidFill>
              </a:rPr>
              <a:t>Kun-</a:t>
            </a:r>
            <a:r>
              <a:rPr lang="en-US" sz="3200" b="1" dirty="0" err="1">
                <a:solidFill>
                  <a:schemeClr val="bg1"/>
                </a:solidFill>
              </a:rPr>
              <a:t>Szabo</a:t>
            </a:r>
            <a:r>
              <a:rPr lang="en-US" sz="3200" b="1" dirty="0">
                <a:solidFill>
                  <a:schemeClr val="bg1"/>
                </a:solidFill>
              </a:rPr>
              <a:t>  </a:t>
            </a:r>
            <a:r>
              <a:rPr lang="en-US" sz="3200" b="1" dirty="0" smtClean="0">
                <a:solidFill>
                  <a:schemeClr val="bg1"/>
                </a:solidFill>
              </a:rPr>
              <a:t>	237 </a:t>
            </a:r>
          </a:p>
          <a:p>
            <a:pPr marL="457200" indent="-457200">
              <a:buFont typeface="Arial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Matthew </a:t>
            </a:r>
            <a:r>
              <a:rPr lang="en-US" sz="3200" b="1" dirty="0" err="1">
                <a:solidFill>
                  <a:schemeClr val="bg1"/>
                </a:solidFill>
              </a:rPr>
              <a:t>Gast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		472 </a:t>
            </a:r>
          </a:p>
          <a:p>
            <a:pPr marL="457200" indent="-457200">
              <a:buFont typeface="Arial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Marianne </a:t>
            </a:r>
            <a:r>
              <a:rPr lang="en-US" sz="3200" b="1" dirty="0">
                <a:solidFill>
                  <a:schemeClr val="bg1"/>
                </a:solidFill>
              </a:rPr>
              <a:t>Guerin </a:t>
            </a:r>
            <a:r>
              <a:rPr lang="en-US" sz="3200" b="1" dirty="0" smtClean="0">
                <a:solidFill>
                  <a:schemeClr val="bg1"/>
                </a:solidFill>
              </a:rPr>
              <a:t>	556 </a:t>
            </a:r>
          </a:p>
          <a:p>
            <a:pPr marL="457200" indent="-457200">
              <a:buFont typeface="Arial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Ace </a:t>
            </a:r>
            <a:r>
              <a:rPr lang="en-US" sz="3200" b="1" dirty="0">
                <a:solidFill>
                  <a:schemeClr val="bg1"/>
                </a:solidFill>
              </a:rPr>
              <a:t>Lewis </a:t>
            </a:r>
            <a:r>
              <a:rPr lang="en-US" sz="3200" b="1" dirty="0" smtClean="0">
                <a:solidFill>
                  <a:schemeClr val="bg1"/>
                </a:solidFill>
              </a:rPr>
              <a:t>			655 </a:t>
            </a:r>
          </a:p>
          <a:p>
            <a:pPr marL="457200" indent="-457200">
              <a:buFont typeface="Arial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Andrew </a:t>
            </a:r>
            <a:r>
              <a:rPr lang="en-US" sz="3200" b="1" dirty="0">
                <a:solidFill>
                  <a:schemeClr val="bg1"/>
                </a:solidFill>
              </a:rPr>
              <a:t>Chant </a:t>
            </a:r>
            <a:r>
              <a:rPr lang="en-US" sz="3200" b="1" dirty="0" smtClean="0">
                <a:solidFill>
                  <a:schemeClr val="bg1"/>
                </a:solidFill>
              </a:rPr>
              <a:t>		655 </a:t>
            </a:r>
          </a:p>
          <a:p>
            <a:pPr marL="457200" indent="-457200">
              <a:buFont typeface="Arial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Brent </a:t>
            </a:r>
            <a:r>
              <a:rPr lang="en-US" sz="3200" b="1" dirty="0">
                <a:solidFill>
                  <a:schemeClr val="bg1"/>
                </a:solidFill>
              </a:rPr>
              <a:t>Davidson </a:t>
            </a:r>
            <a:r>
              <a:rPr lang="en-US" sz="3200" b="1" dirty="0" smtClean="0">
                <a:solidFill>
                  <a:schemeClr val="bg1"/>
                </a:solidFill>
              </a:rPr>
              <a:t>		826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TOTAL GLIDER CROSS-2018 OLC COUNTRY KM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6800" y="1371600"/>
            <a:ext cx="7315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b="1" dirty="0">
                <a:solidFill>
                  <a:srgbClr val="FFFFFF"/>
                </a:solidFill>
              </a:rPr>
              <a:t>Willy Snow </a:t>
            </a:r>
            <a:r>
              <a:rPr lang="en-US" sz="3200" b="1" dirty="0" smtClean="0">
                <a:solidFill>
                  <a:srgbClr val="FFFFFF"/>
                </a:solidFill>
              </a:rPr>
              <a:t>			892 </a:t>
            </a:r>
          </a:p>
          <a:p>
            <a:pPr marL="457200" indent="-457200">
              <a:buFont typeface="Arial"/>
              <a:buChar char="•"/>
            </a:pPr>
            <a:r>
              <a:rPr lang="en-US" sz="3200" b="1" dirty="0" smtClean="0">
                <a:solidFill>
                  <a:srgbClr val="FFFFFF"/>
                </a:solidFill>
              </a:rPr>
              <a:t>Van </a:t>
            </a:r>
            <a:r>
              <a:rPr lang="en-US" sz="3200" b="1" dirty="0">
                <a:solidFill>
                  <a:srgbClr val="FFFFFF"/>
                </a:solidFill>
              </a:rPr>
              <a:t>Henson </a:t>
            </a:r>
            <a:r>
              <a:rPr lang="en-US" sz="3200" b="1" dirty="0" smtClean="0">
                <a:solidFill>
                  <a:srgbClr val="FFFFFF"/>
                </a:solidFill>
              </a:rPr>
              <a:t>		1247 </a:t>
            </a:r>
          </a:p>
          <a:p>
            <a:pPr marL="457200" indent="-457200">
              <a:buFont typeface="Arial"/>
              <a:buChar char="•"/>
            </a:pPr>
            <a:r>
              <a:rPr lang="en-US" sz="3200" b="1" dirty="0" smtClean="0">
                <a:solidFill>
                  <a:srgbClr val="FFFFFF"/>
                </a:solidFill>
              </a:rPr>
              <a:t>Tom </a:t>
            </a:r>
            <a:r>
              <a:rPr lang="en-US" sz="3200" b="1" dirty="0" err="1" smtClean="0">
                <a:solidFill>
                  <a:srgbClr val="FFFFFF"/>
                </a:solidFill>
              </a:rPr>
              <a:t>Anklam</a:t>
            </a:r>
            <a:r>
              <a:rPr lang="en-US" sz="3200" b="1" dirty="0" smtClean="0">
                <a:solidFill>
                  <a:srgbClr val="FFFFFF"/>
                </a:solidFill>
              </a:rPr>
              <a:t>		1729 </a:t>
            </a:r>
          </a:p>
          <a:p>
            <a:pPr marL="457200" indent="-457200">
              <a:buFont typeface="Arial"/>
              <a:buChar char="•"/>
            </a:pPr>
            <a:r>
              <a:rPr lang="en-US" sz="3200" b="1" dirty="0" smtClean="0">
                <a:solidFill>
                  <a:srgbClr val="FFFFFF"/>
                </a:solidFill>
              </a:rPr>
              <a:t>Dan </a:t>
            </a:r>
            <a:r>
              <a:rPr lang="en-US" sz="3200" b="1" dirty="0">
                <a:solidFill>
                  <a:srgbClr val="FFFFFF"/>
                </a:solidFill>
              </a:rPr>
              <a:t>Colton </a:t>
            </a:r>
            <a:r>
              <a:rPr lang="en-US" sz="3200" b="1" dirty="0" smtClean="0">
                <a:solidFill>
                  <a:srgbClr val="FFFFFF"/>
                </a:solidFill>
              </a:rPr>
              <a:t>			1868 </a:t>
            </a:r>
          </a:p>
          <a:p>
            <a:pPr marL="457200" indent="-457200">
              <a:buFont typeface="Arial"/>
              <a:buChar char="•"/>
            </a:pPr>
            <a:r>
              <a:rPr lang="en-US" sz="3200" b="1" dirty="0" smtClean="0">
                <a:solidFill>
                  <a:srgbClr val="FFFFFF"/>
                </a:solidFill>
              </a:rPr>
              <a:t>Mike </a:t>
            </a:r>
            <a:r>
              <a:rPr lang="en-US" sz="3200" b="1" dirty="0">
                <a:solidFill>
                  <a:srgbClr val="FFFFFF"/>
                </a:solidFill>
              </a:rPr>
              <a:t>Mayo </a:t>
            </a:r>
            <a:r>
              <a:rPr lang="en-US" sz="3200" b="1" dirty="0" smtClean="0">
                <a:solidFill>
                  <a:srgbClr val="FFFFFF"/>
                </a:solidFill>
              </a:rPr>
              <a:t>			3091 </a:t>
            </a:r>
          </a:p>
          <a:p>
            <a:pPr marL="457200" indent="-457200">
              <a:buFont typeface="Arial"/>
              <a:buChar char="•"/>
            </a:pPr>
            <a:r>
              <a:rPr lang="en-US" sz="3200" b="1" dirty="0" smtClean="0">
                <a:solidFill>
                  <a:srgbClr val="FFFFFF"/>
                </a:solidFill>
              </a:rPr>
              <a:t>Brian Roach		3832 </a:t>
            </a:r>
          </a:p>
          <a:p>
            <a:pPr marL="457200" indent="-457200">
              <a:buFont typeface="Arial"/>
              <a:buChar char="•"/>
            </a:pPr>
            <a:r>
              <a:rPr lang="en-US" sz="3200" b="1" dirty="0" smtClean="0">
                <a:solidFill>
                  <a:srgbClr val="FFFFFF"/>
                </a:solidFill>
              </a:rPr>
              <a:t>Larry </a:t>
            </a:r>
            <a:r>
              <a:rPr lang="en-US" sz="3200" b="1" dirty="0">
                <a:solidFill>
                  <a:srgbClr val="FFFFFF"/>
                </a:solidFill>
              </a:rPr>
              <a:t>Suter </a:t>
            </a:r>
            <a:r>
              <a:rPr lang="en-US" sz="3200" b="1" dirty="0" smtClean="0">
                <a:solidFill>
                  <a:srgbClr val="FFFFFF"/>
                </a:solidFill>
              </a:rPr>
              <a:t>			5312 </a:t>
            </a:r>
          </a:p>
          <a:p>
            <a:pPr marL="457200" indent="-457200">
              <a:buFont typeface="Arial"/>
              <a:buChar char="•"/>
            </a:pPr>
            <a:r>
              <a:rPr lang="en-US" sz="3200" b="1" dirty="0" smtClean="0">
                <a:solidFill>
                  <a:srgbClr val="FFFFFF"/>
                </a:solidFill>
              </a:rPr>
              <a:t>Buzz Graves		9412 </a:t>
            </a:r>
          </a:p>
          <a:p>
            <a:pPr marL="457200" indent="-457200">
              <a:buFont typeface="Arial"/>
              <a:buChar char="•"/>
            </a:pPr>
            <a:r>
              <a:rPr lang="en-US" sz="3200" b="1" dirty="0" err="1" smtClean="0">
                <a:solidFill>
                  <a:srgbClr val="FFFFFF"/>
                </a:solidFill>
              </a:rPr>
              <a:t>Ramy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Yanetz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smtClean="0">
                <a:solidFill>
                  <a:srgbClr val="FFFFFF"/>
                </a:solidFill>
              </a:rPr>
              <a:t>		28912 </a:t>
            </a:r>
            <a:endParaRPr lang="de-DE" sz="3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44482"/>
            <a:ext cx="8229600" cy="1143000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TOTAL NUMBER OF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OLC FLIGHTS 2018 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04800" y="1447800"/>
            <a:ext cx="45720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0"/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04800" y="1371600"/>
            <a:ext cx="457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914400"/>
            <a:ext cx="4343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lvl="0" indent="-342900" eaLnBrk="1" hangingPunct="1">
              <a:spcBef>
                <a:spcPct val="20000"/>
              </a:spcBef>
              <a:buFontTx/>
              <a:buChar char="•"/>
            </a:pP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1287482"/>
            <a:ext cx="640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Jay </a:t>
            </a:r>
            <a:r>
              <a:rPr lang="en-US" sz="2800" b="1" dirty="0" err="1">
                <a:solidFill>
                  <a:srgbClr val="FFFFFF"/>
                </a:solidFill>
              </a:rPr>
              <a:t>Jaeckel</a:t>
            </a:r>
            <a:r>
              <a:rPr lang="en-US" sz="2800" b="1" dirty="0">
                <a:solidFill>
                  <a:srgbClr val="FFFFFF"/>
                </a:solidFill>
              </a:rPr>
              <a:t>  </a:t>
            </a:r>
            <a:r>
              <a:rPr lang="en-US" sz="2800" b="1" dirty="0" smtClean="0">
                <a:solidFill>
                  <a:srgbClr val="FFFFFF"/>
                </a:solidFill>
              </a:rPr>
              <a:t>		1 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Eric </a:t>
            </a:r>
            <a:r>
              <a:rPr lang="en-US" sz="2800" b="1" dirty="0">
                <a:solidFill>
                  <a:srgbClr val="FFFFFF"/>
                </a:solidFill>
              </a:rPr>
              <a:t>Noll </a:t>
            </a:r>
            <a:r>
              <a:rPr lang="en-US" sz="2800" b="1" dirty="0" smtClean="0">
                <a:solidFill>
                  <a:srgbClr val="FFFFFF"/>
                </a:solidFill>
              </a:rPr>
              <a:t>			1 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Marianne </a:t>
            </a:r>
            <a:r>
              <a:rPr lang="en-US" sz="2800" b="1" dirty="0">
                <a:solidFill>
                  <a:srgbClr val="FFFFFF"/>
                </a:solidFill>
              </a:rPr>
              <a:t>Guerin </a:t>
            </a:r>
            <a:r>
              <a:rPr lang="en-US" sz="2800" b="1" dirty="0" smtClean="0">
                <a:solidFill>
                  <a:srgbClr val="FFFFFF"/>
                </a:solidFill>
              </a:rPr>
              <a:t>	2 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Walter </a:t>
            </a:r>
            <a:r>
              <a:rPr lang="en-US" sz="2800" b="1" dirty="0">
                <a:solidFill>
                  <a:srgbClr val="FFFFFF"/>
                </a:solidFill>
              </a:rPr>
              <a:t>Friedrich </a:t>
            </a:r>
            <a:r>
              <a:rPr lang="en-US" sz="2800" b="1" dirty="0" smtClean="0">
                <a:solidFill>
                  <a:srgbClr val="FFFFFF"/>
                </a:solidFill>
              </a:rPr>
              <a:t>	3 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Ace </a:t>
            </a:r>
            <a:r>
              <a:rPr lang="en-US" sz="2800" b="1" dirty="0">
                <a:solidFill>
                  <a:srgbClr val="FFFFFF"/>
                </a:solidFill>
              </a:rPr>
              <a:t>Lewis </a:t>
            </a:r>
            <a:r>
              <a:rPr lang="en-US" sz="2800" b="1" dirty="0" smtClean="0">
                <a:solidFill>
                  <a:srgbClr val="FFFFFF"/>
                </a:solidFill>
              </a:rPr>
              <a:t>		8 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Andrew </a:t>
            </a:r>
            <a:r>
              <a:rPr lang="en-US" sz="2800" b="1" dirty="0">
                <a:solidFill>
                  <a:srgbClr val="FFFFFF"/>
                </a:solidFill>
              </a:rPr>
              <a:t>Chant </a:t>
            </a:r>
            <a:r>
              <a:rPr lang="en-US" sz="2800" b="1" dirty="0" smtClean="0">
                <a:solidFill>
                  <a:srgbClr val="FFFFFF"/>
                </a:solidFill>
              </a:rPr>
              <a:t>		8 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Van </a:t>
            </a:r>
            <a:r>
              <a:rPr lang="en-US" sz="2800" b="1" dirty="0">
                <a:solidFill>
                  <a:srgbClr val="FFFFFF"/>
                </a:solidFill>
              </a:rPr>
              <a:t>Henson </a:t>
            </a:r>
            <a:r>
              <a:rPr lang="en-US" sz="2800" b="1" dirty="0" smtClean="0">
                <a:solidFill>
                  <a:srgbClr val="FFFFFF"/>
                </a:solidFill>
              </a:rPr>
              <a:t>		8 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Brent Davidson	 	10 </a:t>
            </a:r>
          </a:p>
          <a:p>
            <a:r>
              <a:rPr lang="en-US" sz="2800" b="1" dirty="0" err="1" smtClean="0">
                <a:solidFill>
                  <a:srgbClr val="FFFFFF"/>
                </a:solidFill>
              </a:rPr>
              <a:t>Marton</a:t>
            </a:r>
            <a:r>
              <a:rPr lang="en-US" sz="2800" b="1" dirty="0" smtClean="0">
                <a:solidFill>
                  <a:srgbClr val="FFFFFF"/>
                </a:solidFill>
              </a:rPr>
              <a:t>  </a:t>
            </a:r>
            <a:r>
              <a:rPr lang="en-US" sz="2800" b="1" dirty="0">
                <a:solidFill>
                  <a:srgbClr val="FFFFFF"/>
                </a:solidFill>
              </a:rPr>
              <a:t>Kun-</a:t>
            </a:r>
            <a:r>
              <a:rPr lang="en-US" sz="2800" b="1" dirty="0" err="1">
                <a:solidFill>
                  <a:srgbClr val="FFFFFF"/>
                </a:solidFill>
              </a:rPr>
              <a:t>Szabo</a:t>
            </a:r>
            <a:r>
              <a:rPr lang="en-US" sz="2800" b="1" dirty="0">
                <a:solidFill>
                  <a:srgbClr val="FFFFFF"/>
                </a:solidFill>
              </a:rPr>
              <a:t>  </a:t>
            </a:r>
            <a:r>
              <a:rPr lang="en-US" sz="2800" b="1" dirty="0" smtClean="0">
                <a:solidFill>
                  <a:srgbClr val="FFFFFF"/>
                </a:solidFill>
              </a:rPr>
              <a:t>	11 </a:t>
            </a:r>
            <a:endParaRPr lang="en-US" sz="2800" b="1" u="sng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44482"/>
            <a:ext cx="8229600" cy="1143000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TOTAL NUMBER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OLC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FLIGHTS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2018 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04800" y="1447800"/>
            <a:ext cx="45720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0"/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04800" y="1371600"/>
            <a:ext cx="457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914400"/>
            <a:ext cx="4343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lvl="0" indent="-342900" eaLnBrk="1" hangingPunct="1">
              <a:spcBef>
                <a:spcPct val="20000"/>
              </a:spcBef>
              <a:buFontTx/>
              <a:buChar char="•"/>
            </a:pP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1439882"/>
            <a:ext cx="640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Mike Mayo </a:t>
            </a:r>
            <a:r>
              <a:rPr lang="en-US" sz="2800" b="1" dirty="0" smtClean="0">
                <a:solidFill>
                  <a:srgbClr val="FFFFFF"/>
                </a:solidFill>
              </a:rPr>
              <a:t>		12 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Dan </a:t>
            </a:r>
            <a:r>
              <a:rPr lang="en-US" sz="2800" b="1" dirty="0">
                <a:solidFill>
                  <a:srgbClr val="FFFFFF"/>
                </a:solidFill>
              </a:rPr>
              <a:t>Colton </a:t>
            </a:r>
            <a:r>
              <a:rPr lang="en-US" sz="2800" b="1" dirty="0" smtClean="0">
                <a:solidFill>
                  <a:srgbClr val="FFFFFF"/>
                </a:solidFill>
              </a:rPr>
              <a:t>		13 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Willy </a:t>
            </a:r>
            <a:r>
              <a:rPr lang="en-US" sz="2800" b="1" dirty="0">
                <a:solidFill>
                  <a:srgbClr val="FFFFFF"/>
                </a:solidFill>
              </a:rPr>
              <a:t>Snow </a:t>
            </a:r>
            <a:r>
              <a:rPr lang="en-US" sz="2800" b="1" dirty="0" smtClean="0">
                <a:solidFill>
                  <a:srgbClr val="FFFFFF"/>
                </a:solidFill>
              </a:rPr>
              <a:t>		15 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Matthew </a:t>
            </a:r>
            <a:r>
              <a:rPr lang="en-US" sz="2800" b="1" dirty="0" err="1">
                <a:solidFill>
                  <a:srgbClr val="FFFFFF"/>
                </a:solidFill>
              </a:rPr>
              <a:t>Gast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		16 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Tom </a:t>
            </a:r>
            <a:r>
              <a:rPr lang="en-US" sz="2800" b="1" dirty="0" err="1">
                <a:solidFill>
                  <a:srgbClr val="FFFFFF"/>
                </a:solidFill>
              </a:rPr>
              <a:t>Anklam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		17 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Buzz </a:t>
            </a:r>
            <a:r>
              <a:rPr lang="en-US" sz="2800" b="1" dirty="0">
                <a:solidFill>
                  <a:srgbClr val="FFFFFF"/>
                </a:solidFill>
              </a:rPr>
              <a:t>Graves </a:t>
            </a:r>
            <a:r>
              <a:rPr lang="en-US" sz="2800" b="1" dirty="0" smtClean="0">
                <a:solidFill>
                  <a:srgbClr val="FFFFFF"/>
                </a:solidFill>
              </a:rPr>
              <a:t>		28 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Brian </a:t>
            </a:r>
            <a:r>
              <a:rPr lang="en-US" sz="2800" b="1" dirty="0">
                <a:solidFill>
                  <a:srgbClr val="FFFFFF"/>
                </a:solidFill>
              </a:rPr>
              <a:t>Roach </a:t>
            </a:r>
            <a:r>
              <a:rPr lang="en-US" sz="2800" b="1" dirty="0" smtClean="0">
                <a:solidFill>
                  <a:srgbClr val="FFFFFF"/>
                </a:solidFill>
              </a:rPr>
              <a:t>		30 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Larry </a:t>
            </a:r>
            <a:r>
              <a:rPr lang="en-US" sz="2800" b="1" dirty="0">
                <a:solidFill>
                  <a:srgbClr val="FFFFFF"/>
                </a:solidFill>
              </a:rPr>
              <a:t>Suter </a:t>
            </a:r>
            <a:r>
              <a:rPr lang="en-US" sz="2800" b="1" dirty="0" smtClean="0">
                <a:solidFill>
                  <a:srgbClr val="FFFFFF"/>
                </a:solidFill>
              </a:rPr>
              <a:t>		35 </a:t>
            </a:r>
          </a:p>
          <a:p>
            <a:r>
              <a:rPr lang="en-US" sz="2800" b="1" dirty="0" err="1" smtClean="0">
                <a:solidFill>
                  <a:srgbClr val="FFFFFF"/>
                </a:solidFill>
              </a:rPr>
              <a:t>Ramy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Yanetz</a:t>
            </a:r>
            <a:r>
              <a:rPr lang="en-US" sz="2800" b="1" dirty="0" smtClean="0">
                <a:solidFill>
                  <a:srgbClr val="FFFFFF"/>
                </a:solidFill>
              </a:rPr>
              <a:t>		51 </a:t>
            </a:r>
            <a:r>
              <a:rPr lang="en-US" sz="2800" b="1" dirty="0">
                <a:solidFill>
                  <a:srgbClr val="FFFFFF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66920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8600" y="2362200"/>
            <a:ext cx="8229600" cy="1143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Member Achievements and Milestones in 2018</a:t>
            </a:r>
            <a:b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Numbers</a:t>
            </a:r>
            <a:br>
              <a:rPr lang="en-US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Awards and Recognition</a:t>
            </a:r>
            <a:endParaRPr lang="en-US" sz="4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831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152400"/>
            <a:ext cx="8229600" cy="1143000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TOTAL GLIDER HOURS- 2018</a:t>
            </a:r>
            <a:b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(larger of OLC or reported)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1371600"/>
            <a:ext cx="5791200" cy="569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FFFF"/>
                </a:solidFill>
              </a:rPr>
              <a:t>Toinie</a:t>
            </a:r>
            <a:r>
              <a:rPr lang="en-US" sz="2800" b="1" dirty="0" smtClean="0">
                <a:solidFill>
                  <a:srgbClr val="FFFFFF"/>
                </a:solidFill>
              </a:rPr>
              <a:t> K- 2.6 </a:t>
            </a:r>
            <a:r>
              <a:rPr lang="en-US" sz="2800" b="1" dirty="0" err="1" smtClean="0">
                <a:solidFill>
                  <a:srgbClr val="FFFFFF"/>
                </a:solidFill>
              </a:rPr>
              <a:t>hrs</a:t>
            </a:r>
            <a:endParaRPr lang="en-US" sz="2800" b="1" dirty="0">
              <a:solidFill>
                <a:srgbClr val="FFFFFF"/>
              </a:solidFill>
            </a:endParaRPr>
          </a:p>
          <a:p>
            <a:r>
              <a:rPr lang="en-US" sz="2800" b="1" dirty="0" smtClean="0">
                <a:solidFill>
                  <a:srgbClr val="FFFFFF"/>
                </a:solidFill>
              </a:rPr>
              <a:t>Melissa K- 2.8 </a:t>
            </a:r>
            <a:r>
              <a:rPr lang="en-US" sz="2800" b="1" dirty="0" err="1" smtClean="0">
                <a:solidFill>
                  <a:srgbClr val="FFFFFF"/>
                </a:solidFill>
              </a:rPr>
              <a:t>hrs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r>
              <a:rPr lang="en-US" sz="2800" b="1" dirty="0" smtClean="0">
                <a:solidFill>
                  <a:srgbClr val="FFFFFF"/>
                </a:solidFill>
              </a:rPr>
              <a:t>Tobin </a:t>
            </a:r>
            <a:r>
              <a:rPr lang="mr-IN" sz="2800" b="1" dirty="0" smtClean="0">
                <a:solidFill>
                  <a:srgbClr val="FFFFFF"/>
                </a:solidFill>
              </a:rPr>
              <a:t>–</a:t>
            </a:r>
            <a:r>
              <a:rPr lang="en-US" sz="2800" b="1" dirty="0" smtClean="0">
                <a:solidFill>
                  <a:srgbClr val="FFFFFF"/>
                </a:solidFill>
              </a:rPr>
              <a:t> 4.5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Paul L- 13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Ace- 23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Dan C- 32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Tom A- 42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Mike M- “Not enough”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Brian R- 71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Buzz- 131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Larry S-150</a:t>
            </a:r>
          </a:p>
          <a:p>
            <a:r>
              <a:rPr lang="en-US" sz="2800" b="1" dirty="0" err="1" smtClean="0">
                <a:solidFill>
                  <a:srgbClr val="FFFFFF"/>
                </a:solidFill>
              </a:rPr>
              <a:t>Ramy</a:t>
            </a:r>
            <a:r>
              <a:rPr lang="en-US" sz="2800" b="1" dirty="0" smtClean="0">
                <a:solidFill>
                  <a:srgbClr val="FFFFFF"/>
                </a:solidFill>
              </a:rPr>
              <a:t>- 295</a:t>
            </a:r>
          </a:p>
          <a:p>
            <a:r>
              <a:rPr lang="nl-NL" sz="2800" b="1" dirty="0">
                <a:solidFill>
                  <a:srgbClr val="FFFFFF"/>
                </a:solidFill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LONGEST FLIGHT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(KM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– FROM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BYRON 2018 OLC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524000"/>
            <a:ext cx="853440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  <a:latin typeface="Arial"/>
                <a:cs typeface="Arial"/>
              </a:rPr>
              <a:t>						km	</a:t>
            </a:r>
            <a:r>
              <a:rPr lang="en-US" sz="2800" b="1" dirty="0" err="1" smtClean="0">
                <a:solidFill>
                  <a:srgbClr val="FFFFFF"/>
                </a:solidFill>
                <a:latin typeface="Arial"/>
                <a:cs typeface="Arial"/>
              </a:rPr>
              <a:t>kph</a:t>
            </a:r>
            <a:endParaRPr lang="en-US" sz="28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de-DE" sz="2800" b="1" dirty="0">
                <a:solidFill>
                  <a:srgbClr val="FFFFFF"/>
                </a:solidFill>
              </a:rPr>
              <a:t>3/4/18 Walter </a:t>
            </a:r>
            <a:r>
              <a:rPr lang="de-DE" sz="2800" b="1" dirty="0" err="1">
                <a:solidFill>
                  <a:srgbClr val="FFFFFF"/>
                </a:solidFill>
              </a:rPr>
              <a:t>Freidrich</a:t>
            </a:r>
            <a:r>
              <a:rPr lang="de-DE" sz="2800" b="1" dirty="0">
                <a:solidFill>
                  <a:srgbClr val="FFFFFF"/>
                </a:solidFill>
              </a:rPr>
              <a:t> 	</a:t>
            </a:r>
            <a:r>
              <a:rPr lang="de-DE" sz="2800" b="1" dirty="0" smtClean="0">
                <a:solidFill>
                  <a:srgbClr val="FFFFFF"/>
                </a:solidFill>
              </a:rPr>
              <a:t>	37 	25 </a:t>
            </a:r>
          </a:p>
          <a:p>
            <a:r>
              <a:rPr lang="de-DE" sz="2800" b="1" dirty="0" smtClean="0">
                <a:solidFill>
                  <a:srgbClr val="FFFFFF"/>
                </a:solidFill>
              </a:rPr>
              <a:t>2</a:t>
            </a:r>
            <a:r>
              <a:rPr lang="de-DE" sz="2800" b="1" dirty="0">
                <a:solidFill>
                  <a:srgbClr val="FFFFFF"/>
                </a:solidFill>
              </a:rPr>
              <a:t>/11/18 Brent Davidson </a:t>
            </a:r>
            <a:r>
              <a:rPr lang="de-DE" sz="2800" b="1" dirty="0" smtClean="0">
                <a:solidFill>
                  <a:srgbClr val="FFFFFF"/>
                </a:solidFill>
              </a:rPr>
              <a:t>		47 	42 </a:t>
            </a:r>
          </a:p>
          <a:p>
            <a:r>
              <a:rPr lang="de-DE" sz="2800" b="1" dirty="0" smtClean="0">
                <a:solidFill>
                  <a:srgbClr val="FFFFFF"/>
                </a:solidFill>
              </a:rPr>
              <a:t>6</a:t>
            </a:r>
            <a:r>
              <a:rPr lang="de-DE" sz="2800" b="1" dirty="0">
                <a:solidFill>
                  <a:srgbClr val="FFFFFF"/>
                </a:solidFill>
              </a:rPr>
              <a:t>/17/18 Eric Noll </a:t>
            </a:r>
            <a:r>
              <a:rPr lang="de-DE" sz="2800" b="1" dirty="0" smtClean="0">
                <a:solidFill>
                  <a:srgbClr val="FFFFFF"/>
                </a:solidFill>
              </a:rPr>
              <a:t>			48 	47 </a:t>
            </a:r>
          </a:p>
          <a:p>
            <a:r>
              <a:rPr lang="de-DE" sz="2800" b="1" dirty="0" smtClean="0">
                <a:solidFill>
                  <a:srgbClr val="FFFFFF"/>
                </a:solidFill>
              </a:rPr>
              <a:t>5</a:t>
            </a:r>
            <a:r>
              <a:rPr lang="de-DE" sz="2800" b="1" dirty="0">
                <a:solidFill>
                  <a:srgbClr val="FFFFFF"/>
                </a:solidFill>
              </a:rPr>
              <a:t>/12/18 Willy Snow </a:t>
            </a:r>
            <a:r>
              <a:rPr lang="de-DE" sz="2800" b="1" dirty="0" smtClean="0">
                <a:solidFill>
                  <a:srgbClr val="FFFFFF"/>
                </a:solidFill>
              </a:rPr>
              <a:t>			52 	70 </a:t>
            </a:r>
          </a:p>
          <a:p>
            <a:r>
              <a:rPr lang="de-DE" sz="2800" b="1" dirty="0" smtClean="0">
                <a:solidFill>
                  <a:srgbClr val="FFFFFF"/>
                </a:solidFill>
              </a:rPr>
              <a:t>5</a:t>
            </a:r>
            <a:r>
              <a:rPr lang="de-DE" sz="2800" b="1" dirty="0">
                <a:solidFill>
                  <a:srgbClr val="FFFFFF"/>
                </a:solidFill>
              </a:rPr>
              <a:t>/6/18 John Scott </a:t>
            </a:r>
            <a:r>
              <a:rPr lang="de-DE" sz="2800" b="1" dirty="0" smtClean="0">
                <a:solidFill>
                  <a:srgbClr val="FFFFFF"/>
                </a:solidFill>
              </a:rPr>
              <a:t>			53 	58 </a:t>
            </a:r>
          </a:p>
          <a:p>
            <a:r>
              <a:rPr lang="de-DE" sz="2800" b="1" dirty="0" smtClean="0">
                <a:solidFill>
                  <a:srgbClr val="FFFFFF"/>
                </a:solidFill>
              </a:rPr>
              <a:t>5</a:t>
            </a:r>
            <a:r>
              <a:rPr lang="de-DE" sz="2800" b="1" dirty="0">
                <a:solidFill>
                  <a:srgbClr val="FFFFFF"/>
                </a:solidFill>
              </a:rPr>
              <a:t>/26/18 Matthew Gast </a:t>
            </a:r>
            <a:r>
              <a:rPr lang="de-DE" sz="2800" b="1" dirty="0" smtClean="0">
                <a:solidFill>
                  <a:srgbClr val="FFFFFF"/>
                </a:solidFill>
              </a:rPr>
              <a:t>		53 	46 </a:t>
            </a:r>
            <a:endParaRPr lang="en-US" sz="2800" b="1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LONGEST FLIGHT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(KM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– FROM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BYRON 2018 OLC (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524000"/>
            <a:ext cx="85344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					km	</a:t>
            </a:r>
            <a:r>
              <a:rPr lang="en-US" sz="2400" b="1" dirty="0" err="1" smtClean="0">
                <a:solidFill>
                  <a:srgbClr val="FFFFFF"/>
                </a:solidFill>
                <a:latin typeface="Arial"/>
                <a:cs typeface="Arial"/>
              </a:rPr>
              <a:t>kph</a:t>
            </a:r>
            <a:endParaRPr lang="en-US" sz="24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de-DE" sz="2800" b="1" dirty="0">
                <a:solidFill>
                  <a:srgbClr val="FFFFFF"/>
                </a:solidFill>
              </a:rPr>
              <a:t>4/19/18 Tom Anklam </a:t>
            </a:r>
            <a:r>
              <a:rPr lang="de-DE" sz="2800" b="1" dirty="0" smtClean="0">
                <a:solidFill>
                  <a:srgbClr val="FFFFFF"/>
                </a:solidFill>
              </a:rPr>
              <a:t>		125 	35 </a:t>
            </a:r>
          </a:p>
          <a:p>
            <a:r>
              <a:rPr lang="de-DE" sz="2800" b="1" dirty="0" smtClean="0">
                <a:solidFill>
                  <a:srgbClr val="FFFFFF"/>
                </a:solidFill>
              </a:rPr>
              <a:t>5</a:t>
            </a:r>
            <a:r>
              <a:rPr lang="de-DE" sz="2800" b="1" dirty="0">
                <a:solidFill>
                  <a:srgbClr val="FFFFFF"/>
                </a:solidFill>
              </a:rPr>
              <a:t>/26/18 Van Henson </a:t>
            </a:r>
            <a:r>
              <a:rPr lang="de-DE" sz="2800" b="1" dirty="0" smtClean="0">
                <a:solidFill>
                  <a:srgbClr val="FFFFFF"/>
                </a:solidFill>
              </a:rPr>
              <a:t>		129 	47 </a:t>
            </a:r>
          </a:p>
          <a:p>
            <a:r>
              <a:rPr lang="de-DE" sz="2800" b="1" dirty="0" smtClean="0">
                <a:solidFill>
                  <a:srgbClr val="FFFFFF"/>
                </a:solidFill>
              </a:rPr>
              <a:t>5</a:t>
            </a:r>
            <a:r>
              <a:rPr lang="de-DE" sz="2800" b="1" dirty="0">
                <a:solidFill>
                  <a:srgbClr val="FFFFFF"/>
                </a:solidFill>
              </a:rPr>
              <a:t>/12/18 </a:t>
            </a:r>
            <a:r>
              <a:rPr lang="de-DE" sz="2800" b="1" dirty="0" err="1">
                <a:solidFill>
                  <a:srgbClr val="FFFFFF"/>
                </a:solidFill>
              </a:rPr>
              <a:t>Ace</a:t>
            </a:r>
            <a:r>
              <a:rPr lang="de-DE" sz="2800" b="1" dirty="0">
                <a:solidFill>
                  <a:srgbClr val="FFFFFF"/>
                </a:solidFill>
              </a:rPr>
              <a:t> Lewis </a:t>
            </a:r>
            <a:r>
              <a:rPr lang="de-DE" sz="2800" b="1" dirty="0" smtClean="0">
                <a:solidFill>
                  <a:srgbClr val="FFFFFF"/>
                </a:solidFill>
              </a:rPr>
              <a:t>		149 	47 </a:t>
            </a:r>
          </a:p>
          <a:p>
            <a:r>
              <a:rPr lang="de-DE" sz="2800" b="1" dirty="0" smtClean="0">
                <a:solidFill>
                  <a:srgbClr val="FFFFFF"/>
                </a:solidFill>
              </a:rPr>
              <a:t>4</a:t>
            </a:r>
            <a:r>
              <a:rPr lang="de-DE" sz="2800" b="1" dirty="0">
                <a:solidFill>
                  <a:srgbClr val="FFFFFF"/>
                </a:solidFill>
              </a:rPr>
              <a:t>/12/18 Larry Suter </a:t>
            </a:r>
            <a:r>
              <a:rPr lang="de-DE" sz="2800" b="1" dirty="0" smtClean="0">
                <a:solidFill>
                  <a:srgbClr val="FFFFFF"/>
                </a:solidFill>
              </a:rPr>
              <a:t>		150 	60 </a:t>
            </a:r>
          </a:p>
          <a:p>
            <a:r>
              <a:rPr lang="de-DE" sz="2800" b="1" dirty="0" smtClean="0">
                <a:solidFill>
                  <a:srgbClr val="FFFFFF"/>
                </a:solidFill>
              </a:rPr>
              <a:t>4</a:t>
            </a:r>
            <a:r>
              <a:rPr lang="de-DE" sz="2800" b="1" dirty="0">
                <a:solidFill>
                  <a:srgbClr val="FFFFFF"/>
                </a:solidFill>
              </a:rPr>
              <a:t>/19/18 Brian Roach </a:t>
            </a:r>
            <a:r>
              <a:rPr lang="de-DE" sz="2800" b="1" dirty="0" smtClean="0">
                <a:solidFill>
                  <a:srgbClr val="FFFFFF"/>
                </a:solidFill>
              </a:rPr>
              <a:t>		152 	51 </a:t>
            </a:r>
          </a:p>
          <a:p>
            <a:r>
              <a:rPr lang="de-DE" sz="2800" b="1" dirty="0" smtClean="0">
                <a:solidFill>
                  <a:srgbClr val="FFFFFF"/>
                </a:solidFill>
              </a:rPr>
              <a:t>3</a:t>
            </a:r>
            <a:r>
              <a:rPr lang="de-DE" sz="2800" b="1" dirty="0">
                <a:solidFill>
                  <a:srgbClr val="FFFFFF"/>
                </a:solidFill>
              </a:rPr>
              <a:t>/25/18 Andrew </a:t>
            </a:r>
            <a:r>
              <a:rPr lang="de-DE" sz="2800" b="1" dirty="0" err="1">
                <a:solidFill>
                  <a:srgbClr val="FFFFFF"/>
                </a:solidFill>
              </a:rPr>
              <a:t>Chant</a:t>
            </a:r>
            <a:r>
              <a:rPr lang="de-DE" sz="2800" b="1" dirty="0">
                <a:solidFill>
                  <a:srgbClr val="FFFFFF"/>
                </a:solidFill>
              </a:rPr>
              <a:t> </a:t>
            </a:r>
            <a:r>
              <a:rPr lang="de-DE" sz="2800" b="1" dirty="0" smtClean="0">
                <a:solidFill>
                  <a:srgbClr val="FFFFFF"/>
                </a:solidFill>
              </a:rPr>
              <a:t>	156 	47 </a:t>
            </a:r>
          </a:p>
          <a:p>
            <a:endParaRPr lang="de-DE" sz="2800" b="1" dirty="0" smtClean="0">
              <a:solidFill>
                <a:srgbClr val="FFFFFF"/>
              </a:solidFill>
            </a:endParaRPr>
          </a:p>
          <a:p>
            <a:r>
              <a:rPr lang="de-DE" sz="2800" b="1" dirty="0" smtClean="0">
                <a:solidFill>
                  <a:srgbClr val="FFFFFF"/>
                </a:solidFill>
              </a:rPr>
              <a:t>3</a:t>
            </a:r>
            <a:r>
              <a:rPr lang="de-DE" sz="2800" b="1" dirty="0">
                <a:solidFill>
                  <a:srgbClr val="FFFFFF"/>
                </a:solidFill>
              </a:rPr>
              <a:t>/4/18 Buzz Graves </a:t>
            </a:r>
            <a:r>
              <a:rPr lang="de-DE" sz="2800" b="1" dirty="0" smtClean="0">
                <a:solidFill>
                  <a:srgbClr val="FFFFFF"/>
                </a:solidFill>
              </a:rPr>
              <a:t>		465 	89 </a:t>
            </a:r>
          </a:p>
          <a:p>
            <a:r>
              <a:rPr lang="de-DE" sz="2800" b="1" dirty="0" smtClean="0">
                <a:solidFill>
                  <a:srgbClr val="FFFFFF"/>
                </a:solidFill>
              </a:rPr>
              <a:t>4</a:t>
            </a:r>
            <a:r>
              <a:rPr lang="de-DE" sz="2800" b="1" dirty="0">
                <a:solidFill>
                  <a:srgbClr val="FFFFFF"/>
                </a:solidFill>
              </a:rPr>
              <a:t>/19/18 </a:t>
            </a:r>
            <a:r>
              <a:rPr lang="de-DE" sz="2800" b="1" dirty="0" err="1">
                <a:solidFill>
                  <a:srgbClr val="FFFFFF"/>
                </a:solidFill>
              </a:rPr>
              <a:t>Ramy</a:t>
            </a:r>
            <a:r>
              <a:rPr lang="de-DE" sz="2800" b="1" dirty="0">
                <a:solidFill>
                  <a:srgbClr val="FFFFFF"/>
                </a:solidFill>
              </a:rPr>
              <a:t> </a:t>
            </a:r>
            <a:r>
              <a:rPr lang="de-DE" sz="2800" b="1" dirty="0" err="1">
                <a:solidFill>
                  <a:srgbClr val="FFFFFF"/>
                </a:solidFill>
              </a:rPr>
              <a:t>Yanetz</a:t>
            </a:r>
            <a:r>
              <a:rPr lang="de-DE" sz="2800" b="1" dirty="0">
                <a:solidFill>
                  <a:srgbClr val="FFFFFF"/>
                </a:solidFill>
              </a:rPr>
              <a:t> </a:t>
            </a:r>
            <a:r>
              <a:rPr lang="de-DE" sz="2800" b="1" dirty="0" smtClean="0">
                <a:solidFill>
                  <a:srgbClr val="FFFFFF"/>
                </a:solidFill>
              </a:rPr>
              <a:t>		602 	87 </a:t>
            </a:r>
            <a:endParaRPr lang="en-US" sz="2800" b="1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196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52400" y="76200"/>
            <a:ext cx="8991600" cy="6781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1" charset="-128"/>
            </a:endParaRPr>
          </a:p>
        </p:txBody>
      </p:sp>
      <p:sp>
        <p:nvSpPr>
          <p:cNvPr id="75780" name="TextBox 6"/>
          <p:cNvSpPr txBox="1">
            <a:spLocks noChangeArrowheads="1"/>
          </p:cNvSpPr>
          <p:nvPr/>
        </p:nvSpPr>
        <p:spPr bwMode="auto">
          <a:xfrm>
            <a:off x="1600200" y="2043113"/>
            <a:ext cx="590847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2800" b="1" dirty="0">
                <a:solidFill>
                  <a:srgbClr val="003366"/>
                </a:solidFill>
              </a:rPr>
              <a:t>Certificate  of  Achievement  </a:t>
            </a:r>
            <a:r>
              <a:rPr lang="en-US" sz="2800" b="1" dirty="0" smtClean="0">
                <a:solidFill>
                  <a:srgbClr val="003366"/>
                </a:solidFill>
              </a:rPr>
              <a:t>2018</a:t>
            </a:r>
            <a:endParaRPr lang="en-US" sz="2800" b="1" dirty="0">
              <a:solidFill>
                <a:srgbClr val="003366"/>
              </a:solidFill>
            </a:endParaRPr>
          </a:p>
        </p:txBody>
      </p:sp>
      <p:sp>
        <p:nvSpPr>
          <p:cNvPr id="75781" name="WordArt 5"/>
          <p:cNvSpPr>
            <a:spLocks noChangeArrowheads="1" noChangeShapeType="1" noTextEdit="1"/>
          </p:cNvSpPr>
          <p:nvPr/>
        </p:nvSpPr>
        <p:spPr bwMode="auto">
          <a:xfrm>
            <a:off x="762000" y="1450975"/>
            <a:ext cx="7667625" cy="4953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800" b="1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3399"/>
                </a:solidFill>
                <a:latin typeface="Arial Black"/>
              </a:rPr>
              <a:t>Northern California Soaring Association</a:t>
            </a: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00075" y="3733800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LONGEST FLIGHT FROM BYRON</a:t>
            </a:r>
          </a:p>
          <a:p>
            <a:pPr algn="ctr"/>
            <a:r>
              <a:rPr lang="en-US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STANDARD CLASS 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Andrew Chant</a:t>
            </a:r>
          </a:p>
          <a:p>
            <a:pPr algn="ctr"/>
            <a:r>
              <a:rPr lang="en-US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156 km</a:t>
            </a:r>
            <a:endParaRPr lang="en-US" sz="4000" b="1" dirty="0" smtClean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US" sz="2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Byron, CA        March 25, 2018</a:t>
            </a:r>
            <a:r>
              <a:rPr lang="en-US" sz="4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endParaRPr lang="en-US" sz="32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609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52400" y="76200"/>
            <a:ext cx="8991600" cy="6781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1" charset="-128"/>
            </a:endParaRPr>
          </a:p>
        </p:txBody>
      </p:sp>
      <p:sp>
        <p:nvSpPr>
          <p:cNvPr id="75780" name="TextBox 6"/>
          <p:cNvSpPr txBox="1">
            <a:spLocks noChangeArrowheads="1"/>
          </p:cNvSpPr>
          <p:nvPr/>
        </p:nvSpPr>
        <p:spPr bwMode="auto">
          <a:xfrm>
            <a:off x="1600200" y="2043113"/>
            <a:ext cx="590847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2800" b="1" dirty="0">
                <a:solidFill>
                  <a:srgbClr val="003366"/>
                </a:solidFill>
              </a:rPr>
              <a:t>Certificate  of  Achievement  </a:t>
            </a:r>
            <a:r>
              <a:rPr lang="en-US" sz="2800" b="1" dirty="0" smtClean="0">
                <a:solidFill>
                  <a:srgbClr val="003366"/>
                </a:solidFill>
              </a:rPr>
              <a:t>2018</a:t>
            </a:r>
            <a:endParaRPr lang="en-US" sz="2800" b="1" dirty="0">
              <a:solidFill>
                <a:srgbClr val="003366"/>
              </a:solidFill>
            </a:endParaRPr>
          </a:p>
        </p:txBody>
      </p:sp>
      <p:sp>
        <p:nvSpPr>
          <p:cNvPr id="75781" name="WordArt 5"/>
          <p:cNvSpPr>
            <a:spLocks noChangeArrowheads="1" noChangeShapeType="1" noTextEdit="1"/>
          </p:cNvSpPr>
          <p:nvPr/>
        </p:nvSpPr>
        <p:spPr bwMode="auto">
          <a:xfrm>
            <a:off x="762000" y="1450975"/>
            <a:ext cx="7667625" cy="4953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800" b="1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3399"/>
                </a:solidFill>
                <a:latin typeface="Arial Black"/>
              </a:rPr>
              <a:t>Northern California Soaring Association</a:t>
            </a: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00075" y="3733800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LONGEST FLIGHT FROM BYRON</a:t>
            </a:r>
          </a:p>
          <a:p>
            <a:pPr algn="ctr"/>
            <a:r>
              <a:rPr lang="en-US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ADVANCED CLASS 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Ramy Yanetz</a:t>
            </a:r>
          </a:p>
          <a:p>
            <a:pPr algn="ctr"/>
            <a:r>
              <a:rPr lang="en-US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602 km</a:t>
            </a:r>
            <a:endParaRPr lang="en-US" sz="4000" b="1" dirty="0" smtClean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US" sz="2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Byron, CA        April 19, 2018</a:t>
            </a:r>
            <a:r>
              <a:rPr lang="en-US" sz="4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endParaRPr lang="en-US" sz="32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262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-111" charset="-128"/>
                <a:cs typeface="+mj-cs"/>
              </a:rPr>
              <a:t>LONGEST DISTANCE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-111" charset="-128"/>
                <a:cs typeface="+mj-cs"/>
              </a:rPr>
              <a:t>(KM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-111" charset="-128"/>
                <a:cs typeface="+mj-cs"/>
              </a:rPr>
              <a:t>)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-111" charset="-128"/>
                <a:cs typeface="+mj-cs"/>
              </a:rPr>
              <a:t>– ANYWHERE 2018 OLC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ＭＳ Ｐゴシック" pitchFamily="-111" charset="-128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981200"/>
            <a:ext cx="8534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 smtClean="0">
                <a:solidFill>
                  <a:srgbClr val="FFFFFF"/>
                </a:solidFill>
              </a:rPr>
              <a:t>						km</a:t>
            </a:r>
            <a:r>
              <a:rPr lang="nl-NL" sz="2800" b="1" dirty="0">
                <a:solidFill>
                  <a:srgbClr val="FFFFFF"/>
                </a:solidFill>
              </a:rPr>
              <a:t>	</a:t>
            </a:r>
            <a:r>
              <a:rPr lang="nl-NL" sz="2800" b="1" dirty="0" err="1" smtClean="0">
                <a:solidFill>
                  <a:srgbClr val="FFFFFF"/>
                </a:solidFill>
              </a:rPr>
              <a:t>kph</a:t>
            </a:r>
            <a:endParaRPr lang="nl-NL" sz="2800" b="1" dirty="0" smtClean="0">
              <a:solidFill>
                <a:srgbClr val="FFFFFF"/>
              </a:solidFill>
            </a:endParaRPr>
          </a:p>
          <a:p>
            <a:r>
              <a:rPr lang="en-US" sz="2800" b="1" dirty="0" smtClean="0">
                <a:solidFill>
                  <a:srgbClr val="FFFFFF"/>
                </a:solidFill>
              </a:rPr>
              <a:t>Walter </a:t>
            </a:r>
            <a:r>
              <a:rPr lang="en-US" sz="2800" b="1" dirty="0">
                <a:solidFill>
                  <a:srgbClr val="FFFFFF"/>
                </a:solidFill>
              </a:rPr>
              <a:t>Friedrich </a:t>
            </a:r>
            <a:r>
              <a:rPr lang="en-US" sz="2800" b="1" dirty="0" smtClean="0">
                <a:solidFill>
                  <a:srgbClr val="FFFFFF"/>
                </a:solidFill>
              </a:rPr>
              <a:t>	7</a:t>
            </a:r>
            <a:r>
              <a:rPr lang="en-US" sz="2800" b="1" dirty="0">
                <a:solidFill>
                  <a:srgbClr val="FFFFFF"/>
                </a:solidFill>
              </a:rPr>
              <a:t>/19/18 </a:t>
            </a:r>
            <a:r>
              <a:rPr lang="en-US" sz="2800" b="1" dirty="0" smtClean="0">
                <a:solidFill>
                  <a:srgbClr val="FFFFFF"/>
                </a:solidFill>
              </a:rPr>
              <a:t>	55    </a:t>
            </a:r>
            <a:r>
              <a:rPr lang="en-US" sz="2800" b="1" dirty="0">
                <a:solidFill>
                  <a:srgbClr val="FFFFFF"/>
                </a:solidFill>
              </a:rPr>
              <a:t>43 </a:t>
            </a:r>
            <a:r>
              <a:rPr lang="en-US" sz="2800" b="1" dirty="0" smtClean="0">
                <a:solidFill>
                  <a:srgbClr val="FFFFFF"/>
                </a:solidFill>
              </a:rPr>
              <a:t>	KTRK 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Matthew </a:t>
            </a:r>
            <a:r>
              <a:rPr lang="en-US" sz="2800" b="1" dirty="0" err="1">
                <a:solidFill>
                  <a:srgbClr val="FFFFFF"/>
                </a:solidFill>
              </a:rPr>
              <a:t>Gast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		4</a:t>
            </a:r>
            <a:r>
              <a:rPr lang="en-US" sz="2800" b="1" dirty="0">
                <a:solidFill>
                  <a:srgbClr val="FFFFFF"/>
                </a:solidFill>
              </a:rPr>
              <a:t>/28/18 </a:t>
            </a:r>
            <a:r>
              <a:rPr lang="en-US" sz="2800" b="1" dirty="0" smtClean="0">
                <a:solidFill>
                  <a:srgbClr val="FFFFFF"/>
                </a:solidFill>
              </a:rPr>
              <a:t>	73    45  Williams 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Ace </a:t>
            </a:r>
            <a:r>
              <a:rPr lang="en-US" sz="2800" b="1" dirty="0">
                <a:solidFill>
                  <a:srgbClr val="FFFFFF"/>
                </a:solidFill>
              </a:rPr>
              <a:t>Lewis </a:t>
            </a:r>
            <a:r>
              <a:rPr lang="en-US" sz="2800" b="1" dirty="0" smtClean="0">
                <a:solidFill>
                  <a:srgbClr val="FFFFFF"/>
                </a:solidFill>
              </a:rPr>
              <a:t>		5</a:t>
            </a:r>
            <a:r>
              <a:rPr lang="en-US" sz="2800" b="1" dirty="0">
                <a:solidFill>
                  <a:srgbClr val="FFFFFF"/>
                </a:solidFill>
              </a:rPr>
              <a:t>/12/18 </a:t>
            </a:r>
            <a:r>
              <a:rPr lang="en-US" sz="2800" b="1" dirty="0" smtClean="0">
                <a:solidFill>
                  <a:srgbClr val="FFFFFF"/>
                </a:solidFill>
              </a:rPr>
              <a:t>	149  </a:t>
            </a:r>
            <a:r>
              <a:rPr lang="en-US" sz="2800" b="1" dirty="0">
                <a:solidFill>
                  <a:srgbClr val="FFFFFF"/>
                </a:solidFill>
              </a:rPr>
              <a:t>47 </a:t>
            </a:r>
            <a:r>
              <a:rPr lang="en-US" sz="2800" b="1" dirty="0" smtClean="0">
                <a:solidFill>
                  <a:srgbClr val="FFFFFF"/>
                </a:solidFill>
              </a:rPr>
              <a:t>	Byron 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Andrew </a:t>
            </a:r>
            <a:r>
              <a:rPr lang="en-US" sz="2800" b="1" dirty="0">
                <a:solidFill>
                  <a:srgbClr val="FFFFFF"/>
                </a:solidFill>
              </a:rPr>
              <a:t>Chant </a:t>
            </a:r>
            <a:r>
              <a:rPr lang="en-US" sz="2800" b="1" dirty="0" smtClean="0">
                <a:solidFill>
                  <a:srgbClr val="FFFFFF"/>
                </a:solidFill>
              </a:rPr>
              <a:t>		3</a:t>
            </a:r>
            <a:r>
              <a:rPr lang="en-US" sz="2800" b="1" dirty="0">
                <a:solidFill>
                  <a:srgbClr val="FFFFFF"/>
                </a:solidFill>
              </a:rPr>
              <a:t>/25/18 </a:t>
            </a:r>
            <a:r>
              <a:rPr lang="en-US" sz="2800" b="1" dirty="0" smtClean="0">
                <a:solidFill>
                  <a:srgbClr val="FFFFFF"/>
                </a:solidFill>
              </a:rPr>
              <a:t>	156  </a:t>
            </a:r>
            <a:r>
              <a:rPr lang="en-US" sz="2800" b="1" dirty="0">
                <a:solidFill>
                  <a:srgbClr val="FFFFFF"/>
                </a:solidFill>
              </a:rPr>
              <a:t>47 </a:t>
            </a:r>
            <a:r>
              <a:rPr lang="en-US" sz="2800" b="1" dirty="0" smtClean="0">
                <a:solidFill>
                  <a:srgbClr val="FFFFFF"/>
                </a:solidFill>
              </a:rPr>
              <a:t>	Byron 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Brent Davidson		 </a:t>
            </a:r>
            <a:r>
              <a:rPr lang="en-US" sz="2800" b="1" dirty="0">
                <a:solidFill>
                  <a:srgbClr val="FFFFFF"/>
                </a:solidFill>
              </a:rPr>
              <a:t>9/22/18 </a:t>
            </a:r>
            <a:r>
              <a:rPr lang="en-US" sz="2800" b="1" dirty="0" smtClean="0">
                <a:solidFill>
                  <a:srgbClr val="FFFFFF"/>
                </a:solidFill>
              </a:rPr>
              <a:t>	187  44 	KTRK 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Willy </a:t>
            </a:r>
            <a:r>
              <a:rPr lang="en-US" sz="2800" b="1" dirty="0">
                <a:solidFill>
                  <a:srgbClr val="FFFFFF"/>
                </a:solidFill>
              </a:rPr>
              <a:t>Snow </a:t>
            </a:r>
            <a:r>
              <a:rPr lang="en-US" sz="2800" b="1" dirty="0" smtClean="0">
                <a:solidFill>
                  <a:srgbClr val="FFFFFF"/>
                </a:solidFill>
              </a:rPr>
              <a:t>		9</a:t>
            </a:r>
            <a:r>
              <a:rPr lang="en-US" sz="2800" b="1" dirty="0">
                <a:solidFill>
                  <a:srgbClr val="FFFFFF"/>
                </a:solidFill>
              </a:rPr>
              <a:t>/2/18 </a:t>
            </a:r>
            <a:r>
              <a:rPr lang="en-US" sz="2800" b="1" dirty="0" smtClean="0">
                <a:solidFill>
                  <a:srgbClr val="FFFFFF"/>
                </a:solidFill>
              </a:rPr>
              <a:t>	202  68 	KTRK 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Tom </a:t>
            </a:r>
            <a:r>
              <a:rPr lang="en-US" sz="2800" b="1" dirty="0" err="1">
                <a:solidFill>
                  <a:srgbClr val="FFFFFF"/>
                </a:solidFill>
              </a:rPr>
              <a:t>Anklam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		7</a:t>
            </a:r>
            <a:r>
              <a:rPr lang="en-US" sz="2800" b="1" dirty="0">
                <a:solidFill>
                  <a:srgbClr val="FFFFFF"/>
                </a:solidFill>
              </a:rPr>
              <a:t>/12/18 </a:t>
            </a:r>
            <a:r>
              <a:rPr lang="en-US" sz="2800" b="1" dirty="0" smtClean="0">
                <a:solidFill>
                  <a:srgbClr val="FFFFFF"/>
                </a:solidFill>
              </a:rPr>
              <a:t>	216  91 	KTRK 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Marianne </a:t>
            </a:r>
            <a:r>
              <a:rPr lang="en-US" sz="2800" b="1" dirty="0">
                <a:solidFill>
                  <a:srgbClr val="FFFFFF"/>
                </a:solidFill>
              </a:rPr>
              <a:t>Guerin </a:t>
            </a:r>
            <a:r>
              <a:rPr lang="en-US" sz="2800" b="1" dirty="0" smtClean="0">
                <a:solidFill>
                  <a:srgbClr val="FFFFFF"/>
                </a:solidFill>
              </a:rPr>
              <a:t>	6</a:t>
            </a:r>
            <a:r>
              <a:rPr lang="en-US" sz="2800" b="1" dirty="0">
                <a:solidFill>
                  <a:srgbClr val="FFFFFF"/>
                </a:solidFill>
              </a:rPr>
              <a:t>/3/18 </a:t>
            </a:r>
            <a:r>
              <a:rPr lang="en-US" sz="2800" b="1" dirty="0" smtClean="0">
                <a:solidFill>
                  <a:srgbClr val="FFFFFF"/>
                </a:solidFill>
              </a:rPr>
              <a:t>	298  76 	ASI</a:t>
            </a:r>
            <a:r>
              <a:rPr lang="en-US" sz="2800" b="1" dirty="0">
                <a:solidFill>
                  <a:srgbClr val="FFFFFF"/>
                </a:solidFill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-111" charset="-128"/>
                <a:cs typeface="+mj-cs"/>
              </a:rPr>
              <a:t>LONGEST DISTANCE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-111" charset="-128"/>
                <a:cs typeface="+mj-cs"/>
              </a:rPr>
              <a:t>(KM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-111" charset="-128"/>
                <a:cs typeface="+mj-cs"/>
              </a:rPr>
              <a:t>)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-111" charset="-128"/>
                <a:cs typeface="+mj-cs"/>
              </a:rPr>
              <a:t>– ANYWHERE 2018 OLC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ＭＳ Ｐゴシック" pitchFamily="-111" charset="-128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752600"/>
            <a:ext cx="8458200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FFFFFF"/>
                </a:solidFill>
              </a:rPr>
              <a:t>						km	</a:t>
            </a:r>
            <a:r>
              <a:rPr lang="nl-NL" sz="2800" b="1" dirty="0" err="1">
                <a:solidFill>
                  <a:srgbClr val="FFFFFF"/>
                </a:solidFill>
              </a:rPr>
              <a:t>kph</a:t>
            </a:r>
            <a:endParaRPr lang="nl-NL" sz="2800" b="1" dirty="0">
              <a:solidFill>
                <a:srgbClr val="FFFFFF"/>
              </a:solidFill>
            </a:endParaRPr>
          </a:p>
          <a:p>
            <a:r>
              <a:rPr lang="en-US" sz="2800" b="1" dirty="0">
                <a:solidFill>
                  <a:srgbClr val="FFFFFF"/>
                </a:solidFill>
              </a:rPr>
              <a:t>Van Henson </a:t>
            </a:r>
            <a:r>
              <a:rPr lang="en-US" sz="2800" b="1" dirty="0" smtClean="0">
                <a:solidFill>
                  <a:srgbClr val="FFFFFF"/>
                </a:solidFill>
              </a:rPr>
              <a:t>	9</a:t>
            </a:r>
            <a:r>
              <a:rPr lang="en-US" sz="2800" b="1" dirty="0">
                <a:solidFill>
                  <a:srgbClr val="FFFFFF"/>
                </a:solidFill>
              </a:rPr>
              <a:t>/3/18 </a:t>
            </a:r>
            <a:r>
              <a:rPr lang="en-US" sz="2800" b="1" dirty="0" smtClean="0">
                <a:solidFill>
                  <a:srgbClr val="FFFFFF"/>
                </a:solidFill>
              </a:rPr>
              <a:t>		300 </a:t>
            </a:r>
            <a:r>
              <a:rPr lang="en-US" sz="2800" b="1" dirty="0">
                <a:solidFill>
                  <a:srgbClr val="FFFFFF"/>
                </a:solidFill>
              </a:rPr>
              <a:t>107 </a:t>
            </a:r>
            <a:r>
              <a:rPr lang="en-US" sz="2800" b="1" dirty="0" smtClean="0">
                <a:solidFill>
                  <a:srgbClr val="FFFFFF"/>
                </a:solidFill>
              </a:rPr>
              <a:t>	ASI 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Brian </a:t>
            </a:r>
            <a:r>
              <a:rPr lang="en-US" sz="2800" b="1" dirty="0">
                <a:solidFill>
                  <a:srgbClr val="FFFFFF"/>
                </a:solidFill>
              </a:rPr>
              <a:t>Roach </a:t>
            </a:r>
            <a:r>
              <a:rPr lang="en-US" sz="2800" b="1" dirty="0" smtClean="0">
                <a:solidFill>
                  <a:srgbClr val="FFFFFF"/>
                </a:solidFill>
              </a:rPr>
              <a:t>	7</a:t>
            </a:r>
            <a:r>
              <a:rPr lang="en-US" sz="2800" b="1" dirty="0">
                <a:solidFill>
                  <a:srgbClr val="FFFFFF"/>
                </a:solidFill>
              </a:rPr>
              <a:t>/15/18 </a:t>
            </a:r>
            <a:r>
              <a:rPr lang="en-US" sz="2800" b="1" dirty="0" smtClean="0">
                <a:solidFill>
                  <a:srgbClr val="FFFFFF"/>
                </a:solidFill>
              </a:rPr>
              <a:t>		302 </a:t>
            </a:r>
            <a:r>
              <a:rPr lang="en-US" sz="2800" b="1" dirty="0">
                <a:solidFill>
                  <a:srgbClr val="FFFFFF"/>
                </a:solidFill>
              </a:rPr>
              <a:t>79 </a:t>
            </a:r>
            <a:r>
              <a:rPr lang="en-US" sz="2800" b="1" dirty="0" smtClean="0">
                <a:solidFill>
                  <a:srgbClr val="FFFFFF"/>
                </a:solidFill>
              </a:rPr>
              <a:t>	ASI 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Dan </a:t>
            </a:r>
            <a:r>
              <a:rPr lang="en-US" sz="2800" b="1" dirty="0">
                <a:solidFill>
                  <a:srgbClr val="FFFFFF"/>
                </a:solidFill>
              </a:rPr>
              <a:t>Colton </a:t>
            </a:r>
            <a:r>
              <a:rPr lang="en-US" sz="2800" b="1" dirty="0" smtClean="0">
                <a:solidFill>
                  <a:srgbClr val="FFFFFF"/>
                </a:solidFill>
              </a:rPr>
              <a:t>	8</a:t>
            </a:r>
            <a:r>
              <a:rPr lang="en-US" sz="2800" b="1" dirty="0">
                <a:solidFill>
                  <a:srgbClr val="FFFFFF"/>
                </a:solidFill>
              </a:rPr>
              <a:t>/16/18 </a:t>
            </a:r>
            <a:r>
              <a:rPr lang="en-US" sz="2800" b="1" dirty="0" smtClean="0">
                <a:solidFill>
                  <a:srgbClr val="FFFFFF"/>
                </a:solidFill>
              </a:rPr>
              <a:t>		310 </a:t>
            </a:r>
            <a:r>
              <a:rPr lang="en-US" sz="2800" b="1" dirty="0">
                <a:solidFill>
                  <a:srgbClr val="FFFFFF"/>
                </a:solidFill>
              </a:rPr>
              <a:t>84 </a:t>
            </a:r>
            <a:r>
              <a:rPr lang="en-US" sz="2800" b="1" dirty="0" smtClean="0">
                <a:solidFill>
                  <a:srgbClr val="FFFFFF"/>
                </a:solidFill>
              </a:rPr>
              <a:t>	ASI 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Larry </a:t>
            </a:r>
            <a:r>
              <a:rPr lang="en-US" sz="2800" b="1" dirty="0">
                <a:solidFill>
                  <a:srgbClr val="FFFFFF"/>
                </a:solidFill>
              </a:rPr>
              <a:t>Suter </a:t>
            </a:r>
            <a:r>
              <a:rPr lang="en-US" sz="2800" b="1" dirty="0" smtClean="0">
                <a:solidFill>
                  <a:srgbClr val="FFFFFF"/>
                </a:solidFill>
              </a:rPr>
              <a:t>	6</a:t>
            </a:r>
            <a:r>
              <a:rPr lang="en-US" sz="2800" b="1" dirty="0">
                <a:solidFill>
                  <a:srgbClr val="FFFFFF"/>
                </a:solidFill>
              </a:rPr>
              <a:t>/3/18 </a:t>
            </a:r>
            <a:r>
              <a:rPr lang="en-US" sz="2800" b="1" dirty="0" smtClean="0">
                <a:solidFill>
                  <a:srgbClr val="FFFFFF"/>
                </a:solidFill>
              </a:rPr>
              <a:t>		415 </a:t>
            </a:r>
            <a:r>
              <a:rPr lang="en-US" sz="2800" b="1" dirty="0">
                <a:solidFill>
                  <a:srgbClr val="FFFFFF"/>
                </a:solidFill>
              </a:rPr>
              <a:t>85 </a:t>
            </a:r>
            <a:r>
              <a:rPr lang="en-US" sz="2800" b="1" dirty="0" smtClean="0">
                <a:solidFill>
                  <a:srgbClr val="FFFFFF"/>
                </a:solidFill>
              </a:rPr>
              <a:t>	ASI 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Mike </a:t>
            </a:r>
            <a:r>
              <a:rPr lang="en-US" sz="2800" b="1" dirty="0">
                <a:solidFill>
                  <a:srgbClr val="FFFFFF"/>
                </a:solidFill>
              </a:rPr>
              <a:t>Mayo </a:t>
            </a:r>
            <a:r>
              <a:rPr lang="en-US" sz="2800" b="1" dirty="0" smtClean="0">
                <a:solidFill>
                  <a:srgbClr val="FFFFFF"/>
                </a:solidFill>
              </a:rPr>
              <a:t>	8</a:t>
            </a:r>
            <a:r>
              <a:rPr lang="en-US" sz="2800" b="1" dirty="0">
                <a:solidFill>
                  <a:srgbClr val="FFFFFF"/>
                </a:solidFill>
              </a:rPr>
              <a:t>/31/18 </a:t>
            </a:r>
            <a:r>
              <a:rPr lang="en-US" sz="2800" b="1" dirty="0" smtClean="0">
                <a:solidFill>
                  <a:srgbClr val="FFFFFF"/>
                </a:solidFill>
              </a:rPr>
              <a:t>		424 </a:t>
            </a:r>
            <a:r>
              <a:rPr lang="en-US" sz="2800" b="1" dirty="0">
                <a:solidFill>
                  <a:srgbClr val="FFFFFF"/>
                </a:solidFill>
              </a:rPr>
              <a:t>113  </a:t>
            </a:r>
            <a:r>
              <a:rPr lang="en-US" sz="2800" b="1" dirty="0" smtClean="0">
                <a:solidFill>
                  <a:srgbClr val="FFFFFF"/>
                </a:solidFill>
              </a:rPr>
              <a:t>  KTRK </a:t>
            </a:r>
          </a:p>
          <a:p>
            <a:endParaRPr lang="en-US" sz="2800" b="1" dirty="0" smtClean="0">
              <a:solidFill>
                <a:srgbClr val="FFFFFF"/>
              </a:solidFill>
            </a:endParaRPr>
          </a:p>
          <a:p>
            <a:r>
              <a:rPr lang="en-US" sz="2800" b="1" dirty="0" smtClean="0">
                <a:solidFill>
                  <a:srgbClr val="FFFFFF"/>
                </a:solidFill>
              </a:rPr>
              <a:t>Buzz </a:t>
            </a:r>
            <a:r>
              <a:rPr lang="en-US" sz="2800" b="1" dirty="0">
                <a:solidFill>
                  <a:srgbClr val="FFFFFF"/>
                </a:solidFill>
              </a:rPr>
              <a:t>Graves </a:t>
            </a:r>
            <a:r>
              <a:rPr lang="en-US" sz="2800" b="1" dirty="0" smtClean="0">
                <a:solidFill>
                  <a:srgbClr val="FFFFFF"/>
                </a:solidFill>
              </a:rPr>
              <a:t>	9</a:t>
            </a:r>
            <a:r>
              <a:rPr lang="en-US" sz="2800" b="1" dirty="0">
                <a:solidFill>
                  <a:srgbClr val="FFFFFF"/>
                </a:solidFill>
              </a:rPr>
              <a:t>/3/</a:t>
            </a:r>
            <a:r>
              <a:rPr lang="en-US" sz="2800" b="1" dirty="0" smtClean="0">
                <a:solidFill>
                  <a:srgbClr val="FFFFFF"/>
                </a:solidFill>
              </a:rPr>
              <a:t>18		 </a:t>
            </a:r>
            <a:r>
              <a:rPr lang="en-US" sz="2800" b="1" dirty="0">
                <a:solidFill>
                  <a:srgbClr val="FFFFFF"/>
                </a:solidFill>
              </a:rPr>
              <a:t>774 134 </a:t>
            </a:r>
            <a:r>
              <a:rPr lang="en-US" sz="2800" b="1" dirty="0" smtClean="0">
                <a:solidFill>
                  <a:srgbClr val="FFFFFF"/>
                </a:solidFill>
              </a:rPr>
              <a:t>  KTRK </a:t>
            </a:r>
          </a:p>
          <a:p>
            <a:r>
              <a:rPr lang="en-US" sz="2800" b="1" dirty="0" err="1" smtClean="0">
                <a:solidFill>
                  <a:srgbClr val="FFFFFF"/>
                </a:solidFill>
              </a:rPr>
              <a:t>Ramy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Yanetz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	7</a:t>
            </a:r>
            <a:r>
              <a:rPr lang="en-US" sz="2800" b="1" dirty="0">
                <a:solidFill>
                  <a:srgbClr val="FFFFFF"/>
                </a:solidFill>
              </a:rPr>
              <a:t>/7/18 </a:t>
            </a:r>
            <a:r>
              <a:rPr lang="en-US" sz="2800" b="1" dirty="0" smtClean="0">
                <a:solidFill>
                  <a:srgbClr val="FFFFFF"/>
                </a:solidFill>
              </a:rPr>
              <a:t>		1158 </a:t>
            </a:r>
            <a:r>
              <a:rPr lang="en-US" sz="2800" b="1" dirty="0">
                <a:solidFill>
                  <a:srgbClr val="FFFFFF"/>
                </a:solidFill>
              </a:rPr>
              <a:t>132 </a:t>
            </a:r>
            <a:r>
              <a:rPr lang="en-US" sz="2800" b="1" dirty="0" smtClean="0">
                <a:solidFill>
                  <a:srgbClr val="FFFFFF"/>
                </a:solidFill>
              </a:rPr>
              <a:t>	Ely </a:t>
            </a:r>
            <a:r>
              <a:rPr lang="de-DE" sz="2800" b="1" dirty="0">
                <a:solidFill>
                  <a:srgbClr val="FFFFFF"/>
                </a:solidFill>
              </a:rPr>
              <a:t>		</a:t>
            </a:r>
          </a:p>
          <a:p>
            <a:r>
              <a:rPr lang="en-US" sz="2800" b="1" dirty="0">
                <a:solidFill>
                  <a:srgbClr val="FFFFFF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6358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52400" y="76200"/>
            <a:ext cx="8991600" cy="6781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1" charset="-128"/>
            </a:endParaRPr>
          </a:p>
        </p:txBody>
      </p:sp>
      <p:sp>
        <p:nvSpPr>
          <p:cNvPr id="60420" name="TextBox 6"/>
          <p:cNvSpPr txBox="1">
            <a:spLocks noChangeArrowheads="1"/>
          </p:cNvSpPr>
          <p:nvPr/>
        </p:nvSpPr>
        <p:spPr bwMode="auto">
          <a:xfrm>
            <a:off x="1600200" y="2043113"/>
            <a:ext cx="590847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2800" b="1" dirty="0">
                <a:solidFill>
                  <a:srgbClr val="003366"/>
                </a:solidFill>
              </a:rPr>
              <a:t>Certificate  of  Achievement  </a:t>
            </a:r>
            <a:r>
              <a:rPr lang="en-US" sz="2800" b="1" dirty="0" smtClean="0">
                <a:solidFill>
                  <a:srgbClr val="003366"/>
                </a:solidFill>
              </a:rPr>
              <a:t>2018</a:t>
            </a:r>
            <a:endParaRPr lang="en-US" sz="2800" b="1" dirty="0">
              <a:solidFill>
                <a:srgbClr val="003366"/>
              </a:solidFill>
            </a:endParaRPr>
          </a:p>
        </p:txBody>
      </p:sp>
      <p:sp>
        <p:nvSpPr>
          <p:cNvPr id="60421" name="WordArt 5"/>
          <p:cNvSpPr>
            <a:spLocks noChangeArrowheads="1" noChangeShapeType="1" noTextEdit="1"/>
          </p:cNvSpPr>
          <p:nvPr/>
        </p:nvSpPr>
        <p:spPr bwMode="auto">
          <a:xfrm>
            <a:off x="762000" y="1450975"/>
            <a:ext cx="7667625" cy="4953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800" b="1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3399"/>
                </a:solidFill>
                <a:latin typeface="Arial Black"/>
              </a:rPr>
              <a:t>Northern California Soaring Association</a:t>
            </a: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00075" y="3810000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LONGEST DISTANCE </a:t>
            </a:r>
            <a:r>
              <a:rPr lang="en-US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FLIGHT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STANDARD CLASS</a:t>
            </a:r>
            <a:b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Dan Colton</a:t>
            </a:r>
            <a:endParaRPr lang="en-US" sz="3200" b="1" dirty="0" smtClean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310 km</a:t>
            </a:r>
          </a:p>
          <a:p>
            <a:pPr algn="ctr"/>
            <a:r>
              <a:rPr lang="en-US" sz="2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Air Sailing, NV        Aug 16, 2018</a:t>
            </a:r>
            <a:endParaRPr lang="en-US" sz="32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012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52400" y="76200"/>
            <a:ext cx="8991600" cy="6781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1" charset="-128"/>
            </a:endParaRPr>
          </a:p>
        </p:txBody>
      </p:sp>
      <p:sp>
        <p:nvSpPr>
          <p:cNvPr id="62468" name="TextBox 6"/>
          <p:cNvSpPr txBox="1">
            <a:spLocks noChangeArrowheads="1"/>
          </p:cNvSpPr>
          <p:nvPr/>
        </p:nvSpPr>
        <p:spPr bwMode="auto">
          <a:xfrm>
            <a:off x="1600200" y="2043113"/>
            <a:ext cx="590847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2800" b="1" dirty="0">
                <a:solidFill>
                  <a:srgbClr val="003366"/>
                </a:solidFill>
              </a:rPr>
              <a:t>Certificate  of  Achievement  </a:t>
            </a:r>
            <a:r>
              <a:rPr lang="en-US" sz="2800" b="1" dirty="0" smtClean="0">
                <a:solidFill>
                  <a:srgbClr val="003366"/>
                </a:solidFill>
              </a:rPr>
              <a:t>2018</a:t>
            </a:r>
            <a:endParaRPr lang="en-US" sz="2800" b="1" dirty="0">
              <a:solidFill>
                <a:srgbClr val="003366"/>
              </a:solidFill>
            </a:endParaRPr>
          </a:p>
        </p:txBody>
      </p:sp>
      <p:sp>
        <p:nvSpPr>
          <p:cNvPr id="62469" name="WordArt 5"/>
          <p:cNvSpPr>
            <a:spLocks noChangeArrowheads="1" noChangeShapeType="1" noTextEdit="1"/>
          </p:cNvSpPr>
          <p:nvPr/>
        </p:nvSpPr>
        <p:spPr bwMode="auto">
          <a:xfrm>
            <a:off x="790575" y="1450975"/>
            <a:ext cx="7667625" cy="4953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800" b="1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3399"/>
                </a:solidFill>
                <a:latin typeface="Arial Black"/>
              </a:rPr>
              <a:t>Northern California Soaring Association</a:t>
            </a: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97609" y="3810000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LONGEST DISTANCE </a:t>
            </a:r>
            <a:r>
              <a:rPr lang="en-US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FLIGHT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ADVANCED CLASS</a:t>
            </a:r>
            <a:b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Ramy</a:t>
            </a:r>
            <a:r>
              <a:rPr lang="en-US" sz="36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Yanetz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endParaRPr lang="en-US" sz="3200" b="1" dirty="0" smtClean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1158 km</a:t>
            </a:r>
          </a:p>
          <a:p>
            <a:pPr algn="ctr"/>
            <a:r>
              <a:rPr lang="en-US" sz="2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Ely, NV	July 7, 2018</a:t>
            </a:r>
            <a:endParaRPr lang="en-US" sz="24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515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-111" charset="-128"/>
                <a:cs typeface="+mj-cs"/>
              </a:rPr>
              <a:t>LONGEST DISTANCE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-111" charset="-128"/>
                <a:cs typeface="+mj-cs"/>
              </a:rPr>
              <a:t>(KM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-111" charset="-128"/>
                <a:cs typeface="+mj-cs"/>
              </a:rPr>
              <a:t>)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-111" charset="-128"/>
                <a:cs typeface="+mj-cs"/>
              </a:rPr>
              <a:t>– IN A CLUB SHIP 2018 OLC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ＭＳ Ｐゴシック" pitchFamily="-111" charset="-128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676400"/>
            <a:ext cx="8458200" cy="3908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                                                      km</a:t>
            </a:r>
          </a:p>
          <a:p>
            <a:r>
              <a:rPr lang="mr-IN" sz="2800" b="1" dirty="0">
                <a:solidFill>
                  <a:srgbClr val="FFFFFF"/>
                </a:solidFill>
                <a:latin typeface="Arial"/>
                <a:cs typeface="Arial"/>
              </a:rPr>
              <a:t>3/4/18 T</a:t>
            </a:r>
            <a:r>
              <a:rPr lang="en-US" sz="2800" b="1" dirty="0" err="1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lang="en-US"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/>
                <a:cs typeface="Arial"/>
              </a:rPr>
              <a:t>Anklam</a:t>
            </a:r>
            <a:r>
              <a:rPr lang="en-US" sz="2800" b="1" dirty="0">
                <a:solidFill>
                  <a:srgbClr val="FFFFFF"/>
                </a:solidFill>
                <a:latin typeface="Arial"/>
                <a:cs typeface="Arial"/>
              </a:rPr>
              <a:t>		</a:t>
            </a:r>
            <a:r>
              <a:rPr lang="mr-IN" sz="2800" b="1" dirty="0">
                <a:solidFill>
                  <a:srgbClr val="FFFFFF"/>
                </a:solidFill>
                <a:latin typeface="Arial"/>
                <a:cs typeface="Arial"/>
              </a:rPr>
              <a:t>32 </a:t>
            </a:r>
            <a:r>
              <a:rPr lang="en-US" sz="28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mr-IN" sz="2800" b="1" dirty="0">
                <a:solidFill>
                  <a:srgbClr val="FFFFFF"/>
                </a:solidFill>
                <a:latin typeface="Arial"/>
                <a:cs typeface="Arial"/>
              </a:rPr>
              <a:t>Byron </a:t>
            </a:r>
            <a:r>
              <a:rPr lang="mr-IN" sz="2800" b="1" dirty="0" smtClean="0">
                <a:solidFill>
                  <a:srgbClr val="FFFFFF"/>
                </a:solidFill>
                <a:latin typeface="Arial"/>
                <a:cs typeface="Arial"/>
              </a:rPr>
              <a:t>G103</a:t>
            </a:r>
            <a:endParaRPr lang="en-US" sz="28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mr-IN" sz="2800" b="1" dirty="0" smtClean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lang="mr-IN" sz="2800" b="1" dirty="0">
                <a:solidFill>
                  <a:srgbClr val="FFFFFF"/>
                </a:solidFill>
                <a:latin typeface="Arial"/>
                <a:cs typeface="Arial"/>
              </a:rPr>
              <a:t>/1/18 Brian</a:t>
            </a:r>
            <a:r>
              <a:rPr lang="en-US"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mr-IN" sz="2800" b="1" dirty="0">
                <a:solidFill>
                  <a:srgbClr val="FFFFFF"/>
                </a:solidFill>
                <a:latin typeface="Arial"/>
                <a:cs typeface="Arial"/>
              </a:rPr>
              <a:t>Roach </a:t>
            </a:r>
            <a:r>
              <a:rPr lang="en-US" sz="2800" b="1" dirty="0">
                <a:solidFill>
                  <a:srgbClr val="FFFFFF"/>
                </a:solidFill>
                <a:latin typeface="Arial"/>
                <a:cs typeface="Arial"/>
              </a:rPr>
              <a:t>		</a:t>
            </a:r>
            <a:r>
              <a:rPr lang="mr-IN" sz="2800" b="1" dirty="0">
                <a:solidFill>
                  <a:srgbClr val="FFFFFF"/>
                </a:solidFill>
                <a:latin typeface="Arial"/>
                <a:cs typeface="Arial"/>
              </a:rPr>
              <a:t>54 </a:t>
            </a:r>
            <a:r>
              <a:rPr lang="en-US" sz="28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mr-IN" sz="2800" b="1" dirty="0">
                <a:solidFill>
                  <a:srgbClr val="FFFFFF"/>
                </a:solidFill>
                <a:latin typeface="Arial"/>
                <a:cs typeface="Arial"/>
              </a:rPr>
              <a:t>KTRK G103 </a:t>
            </a:r>
            <a:endParaRPr lang="en-US" sz="2800" b="1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mr-IN" sz="2800" b="1" dirty="0">
                <a:solidFill>
                  <a:srgbClr val="FFFFFF"/>
                </a:solidFill>
                <a:latin typeface="Arial"/>
                <a:cs typeface="Arial"/>
              </a:rPr>
              <a:t>7/24/18 Matthew</a:t>
            </a:r>
            <a:r>
              <a:rPr lang="en-US"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mr-IN" sz="2800" b="1" dirty="0">
                <a:solidFill>
                  <a:srgbClr val="FFFFFF"/>
                </a:solidFill>
                <a:latin typeface="Arial"/>
                <a:cs typeface="Arial"/>
              </a:rPr>
              <a:t>Gast</a:t>
            </a:r>
            <a:r>
              <a:rPr lang="en-US" sz="2800" b="1" dirty="0">
                <a:solidFill>
                  <a:srgbClr val="FFFFFF"/>
                </a:solidFill>
                <a:latin typeface="Arial"/>
                <a:cs typeface="Arial"/>
              </a:rPr>
              <a:t>		</a:t>
            </a:r>
            <a:r>
              <a:rPr lang="mr-IN" sz="2800" b="1" dirty="0">
                <a:solidFill>
                  <a:srgbClr val="FFFFFF"/>
                </a:solidFill>
                <a:latin typeface="Arial"/>
                <a:cs typeface="Arial"/>
              </a:rPr>
              <a:t> 63 </a:t>
            </a:r>
            <a:r>
              <a:rPr lang="en-US" sz="28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mr-IN" sz="2800" b="1" dirty="0">
                <a:solidFill>
                  <a:srgbClr val="FFFFFF"/>
                </a:solidFill>
                <a:latin typeface="Arial"/>
                <a:cs typeface="Arial"/>
              </a:rPr>
              <a:t>KTRK G103</a:t>
            </a:r>
            <a:endParaRPr lang="en-US" sz="2800" b="1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mr-IN" sz="2800" b="1" dirty="0">
                <a:solidFill>
                  <a:srgbClr val="FFFFFF"/>
                </a:solidFill>
                <a:latin typeface="Arial"/>
                <a:cs typeface="Arial"/>
              </a:rPr>
              <a:t>7/21/18 Andrew Chant </a:t>
            </a:r>
            <a:r>
              <a:rPr lang="en-US" sz="28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mr-IN" sz="2800" b="1" dirty="0" smtClean="0">
                <a:solidFill>
                  <a:srgbClr val="FFFFFF"/>
                </a:solidFill>
                <a:latin typeface="Arial"/>
                <a:cs typeface="Arial"/>
              </a:rPr>
              <a:t>137 </a:t>
            </a:r>
            <a:r>
              <a:rPr lang="en-US" sz="28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mr-IN" sz="2800" b="1" dirty="0">
                <a:solidFill>
                  <a:srgbClr val="FFFFFF"/>
                </a:solidFill>
                <a:latin typeface="Arial"/>
                <a:cs typeface="Arial"/>
              </a:rPr>
              <a:t>ASI G103 </a:t>
            </a:r>
            <a:endParaRPr lang="en-US" sz="2800" b="1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mr-IN" sz="2800" b="1" dirty="0">
                <a:solidFill>
                  <a:srgbClr val="FFFFFF"/>
                </a:solidFill>
                <a:latin typeface="Arial"/>
                <a:cs typeface="Arial"/>
              </a:rPr>
              <a:t>5/12/18 Ace Lewis </a:t>
            </a:r>
            <a:r>
              <a:rPr lang="en-US" sz="2800" b="1" dirty="0">
                <a:solidFill>
                  <a:srgbClr val="FFFFFF"/>
                </a:solidFill>
                <a:latin typeface="Arial"/>
                <a:cs typeface="Arial"/>
              </a:rPr>
              <a:t>		</a:t>
            </a:r>
            <a:r>
              <a:rPr lang="mr-IN" sz="2800" b="1" dirty="0">
                <a:solidFill>
                  <a:srgbClr val="FFFFFF"/>
                </a:solidFill>
                <a:latin typeface="Arial"/>
                <a:cs typeface="Arial"/>
              </a:rPr>
              <a:t>149 </a:t>
            </a:r>
            <a:r>
              <a:rPr lang="en-US" sz="28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mr-IN" sz="2800" b="1" dirty="0">
                <a:solidFill>
                  <a:srgbClr val="FFFFFF"/>
                </a:solidFill>
                <a:latin typeface="Arial"/>
                <a:cs typeface="Arial"/>
              </a:rPr>
              <a:t>Byron G102 </a:t>
            </a:r>
            <a:endParaRPr lang="en-US" sz="2800" b="1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mr-IN" sz="2800" b="1" dirty="0">
                <a:solidFill>
                  <a:srgbClr val="FFFFFF"/>
                </a:solidFill>
                <a:latin typeface="Arial"/>
                <a:cs typeface="Arial"/>
              </a:rPr>
              <a:t>9/21/18 Larr</a:t>
            </a:r>
            <a:r>
              <a:rPr lang="en-US" sz="2800" b="1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lang="mr-IN" sz="2800" b="1" dirty="0">
                <a:solidFill>
                  <a:srgbClr val="FFFFFF"/>
                </a:solidFill>
                <a:latin typeface="Arial"/>
                <a:cs typeface="Arial"/>
              </a:rPr>
              <a:t> Suter </a:t>
            </a:r>
            <a:r>
              <a:rPr lang="en-US" sz="2800" b="1" dirty="0">
                <a:solidFill>
                  <a:srgbClr val="FFFFFF"/>
                </a:solidFill>
                <a:latin typeface="Arial"/>
                <a:cs typeface="Arial"/>
              </a:rPr>
              <a:t> 		</a:t>
            </a:r>
            <a:r>
              <a:rPr lang="mr-IN" sz="2800" b="1" dirty="0">
                <a:solidFill>
                  <a:srgbClr val="FFFFFF"/>
                </a:solidFill>
                <a:latin typeface="Arial"/>
                <a:cs typeface="Arial"/>
              </a:rPr>
              <a:t>148 </a:t>
            </a:r>
            <a:r>
              <a:rPr lang="en-US" sz="28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mr-IN" sz="2800" b="1" dirty="0">
                <a:solidFill>
                  <a:srgbClr val="FFFFFF"/>
                </a:solidFill>
                <a:latin typeface="Arial"/>
                <a:cs typeface="Arial"/>
              </a:rPr>
              <a:t>ASI G103 </a:t>
            </a:r>
            <a:endParaRPr lang="en-US" sz="2800" b="1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mr-IN" sz="2800" b="1" dirty="0">
                <a:solidFill>
                  <a:srgbClr val="FFFFFF"/>
                </a:solidFill>
                <a:latin typeface="Arial"/>
                <a:cs typeface="Arial"/>
              </a:rPr>
              <a:t>9/22/18 Brent Davidson </a:t>
            </a:r>
            <a:r>
              <a:rPr lang="en-US" sz="28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mr-IN" sz="2800" b="1" dirty="0">
                <a:solidFill>
                  <a:srgbClr val="FFFFFF"/>
                </a:solidFill>
                <a:latin typeface="Arial"/>
                <a:cs typeface="Arial"/>
              </a:rPr>
              <a:t>187</a:t>
            </a:r>
            <a:r>
              <a:rPr lang="en-US" sz="28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mr-IN" sz="2800" b="1" dirty="0">
                <a:solidFill>
                  <a:srgbClr val="FFFFFF"/>
                </a:solidFill>
                <a:latin typeface="Arial"/>
                <a:cs typeface="Arial"/>
              </a:rPr>
              <a:t> KTRK G103 </a:t>
            </a:r>
            <a:endParaRPr lang="en-US" sz="2800" b="1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hu-HU" sz="2800" b="1" dirty="0">
                <a:solidFill>
                  <a:srgbClr val="FFFFFF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49674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New Glider Ratings or Wings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152400" y="990600"/>
            <a:ext cx="8839200" cy="4525963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John P- CFI-G</a:t>
            </a:r>
          </a:p>
          <a:p>
            <a:r>
              <a:rPr lang="en-US" b="1" dirty="0">
                <a:solidFill>
                  <a:schemeClr val="bg1"/>
                </a:solidFill>
              </a:rPr>
              <a:t>Paul L- Private Pilot </a:t>
            </a:r>
            <a:r>
              <a:rPr lang="en-US" b="1" dirty="0" smtClean="0">
                <a:solidFill>
                  <a:schemeClr val="bg1"/>
                </a:solidFill>
              </a:rPr>
              <a:t>Glider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Van H – Wings Basic Level 6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8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52400" y="76200"/>
            <a:ext cx="8991600" cy="6781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1" charset="-128"/>
            </a:endParaRPr>
          </a:p>
        </p:txBody>
      </p:sp>
      <p:sp>
        <p:nvSpPr>
          <p:cNvPr id="75780" name="TextBox 6"/>
          <p:cNvSpPr txBox="1">
            <a:spLocks noChangeArrowheads="1"/>
          </p:cNvSpPr>
          <p:nvPr/>
        </p:nvSpPr>
        <p:spPr bwMode="auto">
          <a:xfrm>
            <a:off x="1600200" y="2043113"/>
            <a:ext cx="590847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2800" b="1" dirty="0">
                <a:solidFill>
                  <a:srgbClr val="003366"/>
                </a:solidFill>
              </a:rPr>
              <a:t>Certificate  of  Achievement  </a:t>
            </a:r>
            <a:r>
              <a:rPr lang="en-US" sz="2800" b="1" dirty="0" smtClean="0">
                <a:solidFill>
                  <a:srgbClr val="003366"/>
                </a:solidFill>
              </a:rPr>
              <a:t>2018</a:t>
            </a:r>
            <a:endParaRPr lang="en-US" sz="2800" b="1" dirty="0">
              <a:solidFill>
                <a:srgbClr val="003366"/>
              </a:solidFill>
            </a:endParaRPr>
          </a:p>
        </p:txBody>
      </p:sp>
      <p:sp>
        <p:nvSpPr>
          <p:cNvPr id="75781" name="WordArt 5"/>
          <p:cNvSpPr>
            <a:spLocks noChangeArrowheads="1" noChangeShapeType="1" noTextEdit="1"/>
          </p:cNvSpPr>
          <p:nvPr/>
        </p:nvSpPr>
        <p:spPr bwMode="auto">
          <a:xfrm>
            <a:off x="762000" y="1450975"/>
            <a:ext cx="7667625" cy="4953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800" b="1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3399"/>
                </a:solidFill>
                <a:latin typeface="Arial Black"/>
              </a:rPr>
              <a:t>Northern California Soaring Association</a:t>
            </a: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00075" y="3733800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LONGEST FLIGHT USING A CLUB SHIP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Brent Davidson</a:t>
            </a:r>
          </a:p>
          <a:p>
            <a:pPr algn="ctr"/>
            <a:r>
              <a:rPr lang="en-US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187 km</a:t>
            </a:r>
          </a:p>
          <a:p>
            <a:pPr algn="ctr"/>
            <a:r>
              <a:rPr lang="en-US" sz="3200" b="1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Grob</a:t>
            </a:r>
            <a:r>
              <a:rPr lang="en-US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103</a:t>
            </a:r>
            <a:endParaRPr lang="en-US" sz="4000" b="1" dirty="0" smtClean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US" sz="2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Truckee, CA	Sep 22, 2018</a:t>
            </a:r>
            <a:r>
              <a:rPr lang="en-US" sz="4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endParaRPr lang="en-US" sz="32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267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52400"/>
            <a:ext cx="8458200" cy="1143000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FASTEST AVERAGE X-C SPEED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ANYWHERE (OLC Flight &gt;100km) 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371600"/>
            <a:ext cx="6705600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				</a:t>
            </a:r>
            <a:r>
              <a:rPr lang="en-US" sz="2800" b="1" dirty="0" err="1" smtClean="0">
                <a:solidFill>
                  <a:srgbClr val="FFFFFF"/>
                </a:solidFill>
              </a:rPr>
              <a:t>kph</a:t>
            </a:r>
            <a:r>
              <a:rPr lang="en-US" sz="2800" b="1" dirty="0" smtClean="0">
                <a:solidFill>
                  <a:srgbClr val="FFFFFF"/>
                </a:solidFill>
              </a:rPr>
              <a:t>	km</a:t>
            </a:r>
          </a:p>
          <a:p>
            <a:r>
              <a:rPr lang="en-US" sz="2800" b="1" dirty="0">
                <a:solidFill>
                  <a:srgbClr val="FFFFFF"/>
                </a:solidFill>
              </a:rPr>
              <a:t>8/10/18 John Scott </a:t>
            </a:r>
            <a:r>
              <a:rPr lang="en-US" sz="2800" b="1" dirty="0" smtClean="0">
                <a:solidFill>
                  <a:srgbClr val="FFFFFF"/>
                </a:solidFill>
              </a:rPr>
              <a:t>	56 	157 </a:t>
            </a:r>
            <a:r>
              <a:rPr lang="en-US" sz="2800" b="1" dirty="0">
                <a:solidFill>
                  <a:srgbClr val="FFFFFF"/>
                </a:solidFill>
              </a:rPr>
              <a:t>ASI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r>
              <a:rPr lang="en-US" sz="2800" b="1" dirty="0" smtClean="0">
                <a:solidFill>
                  <a:srgbClr val="FFFFFF"/>
                </a:solidFill>
              </a:rPr>
              <a:t>7</a:t>
            </a:r>
            <a:r>
              <a:rPr lang="en-US" sz="2800" b="1" dirty="0">
                <a:solidFill>
                  <a:srgbClr val="FFFFFF"/>
                </a:solidFill>
              </a:rPr>
              <a:t>/21/18 Andrew </a:t>
            </a:r>
            <a:r>
              <a:rPr lang="en-US" sz="2800" b="1" dirty="0" smtClean="0">
                <a:solidFill>
                  <a:srgbClr val="FFFFFF"/>
                </a:solidFill>
              </a:rPr>
              <a:t>C 	63 	137 </a:t>
            </a:r>
            <a:r>
              <a:rPr lang="en-US" sz="2800" b="1" dirty="0">
                <a:solidFill>
                  <a:srgbClr val="FFFFFF"/>
                </a:solidFill>
              </a:rPr>
              <a:t>ASI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r>
              <a:rPr lang="en-US" sz="2800" b="1" dirty="0" smtClean="0">
                <a:solidFill>
                  <a:srgbClr val="FFFFFF"/>
                </a:solidFill>
              </a:rPr>
              <a:t>9</a:t>
            </a:r>
            <a:r>
              <a:rPr lang="en-US" sz="2800" b="1" dirty="0">
                <a:solidFill>
                  <a:srgbClr val="FFFFFF"/>
                </a:solidFill>
              </a:rPr>
              <a:t>/2/18 Willy Snow </a:t>
            </a:r>
            <a:r>
              <a:rPr lang="en-US" sz="2800" b="1" dirty="0" smtClean="0">
                <a:solidFill>
                  <a:srgbClr val="FFFFFF"/>
                </a:solidFill>
              </a:rPr>
              <a:t>	68 	202 </a:t>
            </a:r>
            <a:r>
              <a:rPr lang="en-US" sz="2800" b="1" dirty="0">
                <a:solidFill>
                  <a:srgbClr val="FFFFFF"/>
                </a:solidFill>
              </a:rPr>
              <a:t>KTRK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r>
              <a:rPr lang="en-US" sz="2800" b="1" dirty="0" smtClean="0">
                <a:solidFill>
                  <a:srgbClr val="FFFFFF"/>
                </a:solidFill>
              </a:rPr>
              <a:t>9</a:t>
            </a:r>
            <a:r>
              <a:rPr lang="en-US" sz="2800" b="1" dirty="0">
                <a:solidFill>
                  <a:srgbClr val="FFFFFF"/>
                </a:solidFill>
              </a:rPr>
              <a:t>/15/18 Brent </a:t>
            </a:r>
            <a:r>
              <a:rPr lang="en-US" sz="2800" b="1" dirty="0" smtClean="0">
                <a:solidFill>
                  <a:srgbClr val="FFFFFF"/>
                </a:solidFill>
              </a:rPr>
              <a:t>D 		71 	107 </a:t>
            </a:r>
            <a:r>
              <a:rPr lang="en-US" sz="2800" b="1" dirty="0">
                <a:solidFill>
                  <a:srgbClr val="FFFFFF"/>
                </a:solidFill>
              </a:rPr>
              <a:t>Avenal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r>
              <a:rPr lang="en-US" sz="2800" b="1" dirty="0" smtClean="0">
                <a:solidFill>
                  <a:srgbClr val="FFFFFF"/>
                </a:solidFill>
              </a:rPr>
              <a:t>7</a:t>
            </a:r>
            <a:r>
              <a:rPr lang="en-US" sz="2800" b="1" dirty="0">
                <a:solidFill>
                  <a:srgbClr val="FFFFFF"/>
                </a:solidFill>
              </a:rPr>
              <a:t>/21/18 Ace </a:t>
            </a:r>
            <a:r>
              <a:rPr lang="en-US" sz="2800" b="1" dirty="0" smtClean="0">
                <a:solidFill>
                  <a:srgbClr val="FFFFFF"/>
                </a:solidFill>
              </a:rPr>
              <a:t>Lewis	78 	143 </a:t>
            </a:r>
            <a:r>
              <a:rPr lang="en-US" sz="2800" b="1" dirty="0">
                <a:solidFill>
                  <a:srgbClr val="FFFFFF"/>
                </a:solidFill>
              </a:rPr>
              <a:t>ASI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endParaRPr lang="en-US" sz="2800" b="1" dirty="0" smtClean="0">
              <a:solidFill>
                <a:srgbClr val="FFFFFF"/>
              </a:solidFill>
            </a:endParaRPr>
          </a:p>
          <a:p>
            <a:r>
              <a:rPr lang="en-US" sz="2800" b="1" dirty="0" smtClean="0">
                <a:solidFill>
                  <a:srgbClr val="FFFFFF"/>
                </a:solidFill>
              </a:rPr>
              <a:t>9</a:t>
            </a:r>
            <a:r>
              <a:rPr lang="en-US" sz="2800" b="1" dirty="0">
                <a:solidFill>
                  <a:srgbClr val="FFFFFF"/>
                </a:solidFill>
              </a:rPr>
              <a:t>/2/18 Brian Roach </a:t>
            </a:r>
            <a:r>
              <a:rPr lang="en-US" sz="2800" b="1" dirty="0" smtClean="0">
                <a:solidFill>
                  <a:srgbClr val="FFFFFF"/>
                </a:solidFill>
              </a:rPr>
              <a:t>	90 	265 </a:t>
            </a:r>
            <a:r>
              <a:rPr lang="en-US" sz="2800" b="1" dirty="0">
                <a:solidFill>
                  <a:srgbClr val="FFFFFF"/>
                </a:solidFill>
              </a:rPr>
              <a:t>KTRK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r>
              <a:rPr lang="en-US" sz="2800" b="1" dirty="0" smtClean="0">
                <a:solidFill>
                  <a:srgbClr val="FFFFFF"/>
                </a:solidFill>
              </a:rPr>
              <a:t>7</a:t>
            </a:r>
            <a:r>
              <a:rPr lang="en-US" sz="2800" b="1" dirty="0">
                <a:solidFill>
                  <a:srgbClr val="FFFFFF"/>
                </a:solidFill>
              </a:rPr>
              <a:t>/12/18 Tom </a:t>
            </a:r>
            <a:r>
              <a:rPr lang="en-US" sz="2800" b="1" dirty="0" err="1">
                <a:solidFill>
                  <a:srgbClr val="FFFFFF"/>
                </a:solidFill>
              </a:rPr>
              <a:t>Anklam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	91 	216 </a:t>
            </a:r>
            <a:r>
              <a:rPr lang="en-US" sz="2800" b="1" dirty="0">
                <a:solidFill>
                  <a:srgbClr val="FFFFFF"/>
                </a:solidFill>
              </a:rPr>
              <a:t>KTRK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r>
              <a:rPr lang="en-US" sz="2800" b="1" dirty="0" smtClean="0">
                <a:solidFill>
                  <a:srgbClr val="FFFFFF"/>
                </a:solidFill>
              </a:rPr>
              <a:t>9</a:t>
            </a:r>
            <a:r>
              <a:rPr lang="en-US" sz="2800" b="1" dirty="0">
                <a:solidFill>
                  <a:srgbClr val="FFFFFF"/>
                </a:solidFill>
              </a:rPr>
              <a:t>/3/18 Marianne </a:t>
            </a:r>
            <a:r>
              <a:rPr lang="en-US" sz="2800" b="1" dirty="0" smtClean="0">
                <a:solidFill>
                  <a:srgbClr val="FFFFFF"/>
                </a:solidFill>
              </a:rPr>
              <a:t>G 	92 	258 </a:t>
            </a:r>
            <a:r>
              <a:rPr lang="en-US" sz="2800" b="1" dirty="0">
                <a:solidFill>
                  <a:srgbClr val="FFFFFF"/>
                </a:solidFill>
              </a:rPr>
              <a:t>ASI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r>
              <a:rPr lang="en-US" sz="2800" b="1" dirty="0" smtClean="0">
                <a:solidFill>
                  <a:srgbClr val="FFFFFF"/>
                </a:solidFill>
              </a:rPr>
              <a:t>7</a:t>
            </a:r>
            <a:r>
              <a:rPr lang="en-US" sz="2800" b="1" dirty="0">
                <a:solidFill>
                  <a:srgbClr val="FFFFFF"/>
                </a:solidFill>
              </a:rPr>
              <a:t>/14/18 Dan Colton </a:t>
            </a:r>
            <a:r>
              <a:rPr lang="en-US" sz="2800" b="1" dirty="0" smtClean="0">
                <a:solidFill>
                  <a:srgbClr val="FFFFFF"/>
                </a:solidFill>
              </a:rPr>
              <a:t>	92 	260 </a:t>
            </a:r>
            <a:r>
              <a:rPr lang="en-US" sz="2800" b="1" dirty="0">
                <a:solidFill>
                  <a:srgbClr val="FFFFFF"/>
                </a:solidFill>
              </a:rPr>
              <a:t>ASI </a:t>
            </a:r>
            <a:endParaRPr lang="en-US" sz="28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52400"/>
            <a:ext cx="8458200" cy="1143000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FASTEST AVERAGE X-C SPEED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ANYWHERE (OLC Flight &gt;100km) 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1524000"/>
            <a:ext cx="6858000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 smtClean="0">
                <a:solidFill>
                  <a:srgbClr val="FFFFFF"/>
                </a:solidFill>
              </a:rPr>
              <a:t>				</a:t>
            </a:r>
            <a:r>
              <a:rPr lang="nl-NL" sz="2800" b="1" dirty="0" err="1" smtClean="0">
                <a:solidFill>
                  <a:srgbClr val="FFFFFF"/>
                </a:solidFill>
              </a:rPr>
              <a:t>kph</a:t>
            </a:r>
            <a:r>
              <a:rPr lang="nl-NL" sz="2800" b="1" dirty="0" smtClean="0">
                <a:solidFill>
                  <a:srgbClr val="FFFFFF"/>
                </a:solidFill>
              </a:rPr>
              <a:t>	km	     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7</a:t>
            </a:r>
            <a:r>
              <a:rPr lang="en-US" sz="2800" b="1" dirty="0">
                <a:solidFill>
                  <a:srgbClr val="FFFFFF"/>
                </a:solidFill>
              </a:rPr>
              <a:t>/11/18 Larry Suter </a:t>
            </a:r>
            <a:r>
              <a:rPr lang="en-US" sz="2800" b="1" dirty="0" smtClean="0">
                <a:solidFill>
                  <a:srgbClr val="FFFFFF"/>
                </a:solidFill>
              </a:rPr>
              <a:t>	103 	269 </a:t>
            </a:r>
            <a:r>
              <a:rPr lang="en-US" sz="2800" b="1" dirty="0">
                <a:solidFill>
                  <a:srgbClr val="FFFFFF"/>
                </a:solidFill>
              </a:rPr>
              <a:t>KTRK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r>
              <a:rPr lang="en-US" sz="2800" b="1" dirty="0" smtClean="0">
                <a:solidFill>
                  <a:srgbClr val="FFFFFF"/>
                </a:solidFill>
              </a:rPr>
              <a:t>9</a:t>
            </a:r>
            <a:r>
              <a:rPr lang="en-US" sz="2800" b="1" dirty="0">
                <a:solidFill>
                  <a:srgbClr val="FFFFFF"/>
                </a:solidFill>
              </a:rPr>
              <a:t>/3/18 Van Henson </a:t>
            </a:r>
            <a:r>
              <a:rPr lang="en-US" sz="2800" b="1" dirty="0" smtClean="0">
                <a:solidFill>
                  <a:srgbClr val="FFFFFF"/>
                </a:solidFill>
              </a:rPr>
              <a:t>	107 	300 </a:t>
            </a:r>
            <a:r>
              <a:rPr lang="en-US" sz="2800" b="1" dirty="0">
                <a:solidFill>
                  <a:srgbClr val="FFFFFF"/>
                </a:solidFill>
              </a:rPr>
              <a:t>ASI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r>
              <a:rPr lang="en-US" sz="2800" b="1" dirty="0" smtClean="0">
                <a:solidFill>
                  <a:srgbClr val="FFFFFF"/>
                </a:solidFill>
              </a:rPr>
              <a:t>8</a:t>
            </a:r>
            <a:r>
              <a:rPr lang="en-US" sz="2800" b="1" dirty="0">
                <a:solidFill>
                  <a:srgbClr val="FFFFFF"/>
                </a:solidFill>
              </a:rPr>
              <a:t>/28/18 Mike Mayo </a:t>
            </a:r>
            <a:r>
              <a:rPr lang="en-US" sz="2800" b="1" dirty="0" smtClean="0">
                <a:solidFill>
                  <a:srgbClr val="FFFFFF"/>
                </a:solidFill>
              </a:rPr>
              <a:t>	117 	312 </a:t>
            </a:r>
            <a:r>
              <a:rPr lang="en-US" sz="2800" b="1" dirty="0">
                <a:solidFill>
                  <a:srgbClr val="FFFFFF"/>
                </a:solidFill>
              </a:rPr>
              <a:t>KTRK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endParaRPr lang="en-US" sz="2800" b="1" dirty="0" smtClean="0">
              <a:solidFill>
                <a:srgbClr val="FFFFFF"/>
              </a:solidFill>
            </a:endParaRPr>
          </a:p>
          <a:p>
            <a:r>
              <a:rPr lang="en-US" sz="2800" b="1" dirty="0" smtClean="0">
                <a:solidFill>
                  <a:srgbClr val="FFFFFF"/>
                </a:solidFill>
              </a:rPr>
              <a:t>9</a:t>
            </a:r>
            <a:r>
              <a:rPr lang="en-US" sz="2800" b="1" dirty="0">
                <a:solidFill>
                  <a:srgbClr val="FFFFFF"/>
                </a:solidFill>
              </a:rPr>
              <a:t>/3/18 Buzz Graves </a:t>
            </a:r>
            <a:r>
              <a:rPr lang="en-US" sz="2800" b="1" dirty="0" smtClean="0">
                <a:solidFill>
                  <a:srgbClr val="FFFFFF"/>
                </a:solidFill>
              </a:rPr>
              <a:t>	134 	774 </a:t>
            </a:r>
            <a:r>
              <a:rPr lang="en-US" sz="2800" b="1" dirty="0">
                <a:solidFill>
                  <a:srgbClr val="FFFFFF"/>
                </a:solidFill>
              </a:rPr>
              <a:t>KTRK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endParaRPr lang="en-US" sz="2800" b="1" dirty="0" smtClean="0">
              <a:solidFill>
                <a:srgbClr val="FFFFFF"/>
              </a:solidFill>
            </a:endParaRPr>
          </a:p>
          <a:p>
            <a:r>
              <a:rPr lang="en-US" sz="2800" b="1" dirty="0" smtClean="0">
                <a:solidFill>
                  <a:srgbClr val="FFFFFF"/>
                </a:solidFill>
              </a:rPr>
              <a:t>7</a:t>
            </a:r>
            <a:r>
              <a:rPr lang="en-US" sz="2800" b="1" dirty="0">
                <a:solidFill>
                  <a:srgbClr val="FFFFFF"/>
                </a:solidFill>
              </a:rPr>
              <a:t>/5/18 </a:t>
            </a:r>
            <a:r>
              <a:rPr lang="en-US" sz="2800" b="1" dirty="0" err="1">
                <a:solidFill>
                  <a:srgbClr val="FFFFFF"/>
                </a:solidFill>
              </a:rPr>
              <a:t>Ramy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Yantez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	163 	1124 </a:t>
            </a:r>
            <a:r>
              <a:rPr lang="en-US" sz="2800" b="1" dirty="0">
                <a:solidFill>
                  <a:srgbClr val="FFFFFF"/>
                </a:solidFill>
              </a:rPr>
              <a:t>Ely </a:t>
            </a:r>
            <a:endParaRPr lang="es-ES_tradnl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6844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52400" y="76200"/>
            <a:ext cx="8991600" cy="6781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1" charset="-128"/>
            </a:endParaRPr>
          </a:p>
        </p:txBody>
      </p:sp>
      <p:sp>
        <p:nvSpPr>
          <p:cNvPr id="67588" name="TextBox 6"/>
          <p:cNvSpPr txBox="1">
            <a:spLocks noChangeArrowheads="1"/>
          </p:cNvSpPr>
          <p:nvPr/>
        </p:nvSpPr>
        <p:spPr bwMode="auto">
          <a:xfrm>
            <a:off x="1600200" y="2043113"/>
            <a:ext cx="590847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2800" b="1" dirty="0">
                <a:solidFill>
                  <a:srgbClr val="003366"/>
                </a:solidFill>
              </a:rPr>
              <a:t>Certificate  of  Achievement  </a:t>
            </a:r>
            <a:r>
              <a:rPr lang="en-US" sz="2800" b="1" dirty="0" smtClean="0">
                <a:solidFill>
                  <a:srgbClr val="003366"/>
                </a:solidFill>
              </a:rPr>
              <a:t>2018</a:t>
            </a:r>
            <a:endParaRPr lang="en-US" sz="2800" b="1" dirty="0">
              <a:solidFill>
                <a:srgbClr val="003366"/>
              </a:solidFill>
            </a:endParaRPr>
          </a:p>
        </p:txBody>
      </p:sp>
      <p:sp>
        <p:nvSpPr>
          <p:cNvPr id="67589" name="WordArt 5"/>
          <p:cNvSpPr>
            <a:spLocks noChangeArrowheads="1" noChangeShapeType="1" noTextEdit="1"/>
          </p:cNvSpPr>
          <p:nvPr/>
        </p:nvSpPr>
        <p:spPr bwMode="auto">
          <a:xfrm>
            <a:off x="762000" y="1450975"/>
            <a:ext cx="7667625" cy="4953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800" b="1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3399"/>
                </a:solidFill>
                <a:latin typeface="Arial Black"/>
              </a:rPr>
              <a:t>Northern California Soaring Association</a:t>
            </a: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00075" y="3886200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FASTEST </a:t>
            </a:r>
            <a:r>
              <a:rPr lang="en-US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OLC 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SPEED </a:t>
            </a:r>
            <a:r>
              <a:rPr lang="en-US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A FLIGHT </a:t>
            </a:r>
          </a:p>
          <a:p>
            <a:pPr algn="ctr"/>
            <a:r>
              <a:rPr lang="en-US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&gt; 100KM</a:t>
            </a:r>
          </a:p>
          <a:p>
            <a:pPr algn="ctr"/>
            <a:r>
              <a:rPr lang="en-US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STANDARD CLASS</a:t>
            </a:r>
            <a:b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Van Henson</a:t>
            </a:r>
            <a:endParaRPr lang="en-US" sz="3200" b="1" dirty="0" smtClean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107 </a:t>
            </a:r>
            <a:r>
              <a:rPr lang="en-US" sz="3200" b="1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kph</a:t>
            </a:r>
            <a:r>
              <a:rPr lang="en-US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over 300 km</a:t>
            </a:r>
          </a:p>
          <a:p>
            <a:pPr algn="ctr"/>
            <a:r>
              <a:rPr lang="en-US" sz="2400" b="1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Airsailing</a:t>
            </a:r>
            <a:r>
              <a:rPr lang="en-US" sz="2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NV       Sep 3, 2018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32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172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52400" y="76200"/>
            <a:ext cx="8991600" cy="6781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1" charset="-128"/>
            </a:endParaRPr>
          </a:p>
        </p:txBody>
      </p:sp>
      <p:sp>
        <p:nvSpPr>
          <p:cNvPr id="68612" name="TextBox 6"/>
          <p:cNvSpPr txBox="1">
            <a:spLocks noChangeArrowheads="1"/>
          </p:cNvSpPr>
          <p:nvPr/>
        </p:nvSpPr>
        <p:spPr bwMode="auto">
          <a:xfrm>
            <a:off x="1600200" y="2043113"/>
            <a:ext cx="590847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2800" b="1" dirty="0">
                <a:solidFill>
                  <a:srgbClr val="003366"/>
                </a:solidFill>
              </a:rPr>
              <a:t>Certificate  of  Achievement  </a:t>
            </a:r>
            <a:r>
              <a:rPr lang="en-US" sz="2800" b="1" dirty="0" smtClean="0">
                <a:solidFill>
                  <a:srgbClr val="003366"/>
                </a:solidFill>
              </a:rPr>
              <a:t>2018</a:t>
            </a:r>
            <a:endParaRPr lang="en-US" sz="2800" b="1" dirty="0">
              <a:solidFill>
                <a:srgbClr val="003366"/>
              </a:solidFill>
            </a:endParaRPr>
          </a:p>
        </p:txBody>
      </p:sp>
      <p:sp>
        <p:nvSpPr>
          <p:cNvPr id="68613" name="WordArt 5"/>
          <p:cNvSpPr>
            <a:spLocks noChangeArrowheads="1" noChangeShapeType="1" noTextEdit="1"/>
          </p:cNvSpPr>
          <p:nvPr/>
        </p:nvSpPr>
        <p:spPr bwMode="auto">
          <a:xfrm>
            <a:off x="790575" y="1450975"/>
            <a:ext cx="7667625" cy="4953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800" b="1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3399"/>
                </a:solidFill>
                <a:latin typeface="Arial Black"/>
              </a:rPr>
              <a:t>Northern California Soaring Association</a:t>
            </a: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00075" y="3581400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FASTEST </a:t>
            </a:r>
            <a:r>
              <a:rPr lang="en-US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OLC 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SPEED FOR A FLIGHT </a:t>
            </a:r>
            <a:r>
              <a:rPr lang="en-US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&gt; 100KM</a:t>
            </a:r>
            <a:endParaRPr lang="en-US" sz="32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ADVANCED 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CLASS</a:t>
            </a:r>
            <a:b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Ramy Yanetz</a:t>
            </a:r>
            <a:endParaRPr lang="en-US" sz="3200" b="1" dirty="0" smtClean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163 </a:t>
            </a:r>
            <a:r>
              <a:rPr lang="en-US" sz="3200" b="1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kph</a:t>
            </a:r>
            <a:r>
              <a:rPr lang="en-US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over 1124 km</a:t>
            </a:r>
            <a:br>
              <a:rPr lang="en-US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Ely, NV		July 5, 2018</a:t>
            </a:r>
            <a:endParaRPr lang="en-US" sz="32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567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8600" y="2362200"/>
            <a:ext cx="8229600" cy="1143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Member Achievements and Milestones in 2015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Numbers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Awards and Recognition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NCSA </a:t>
            </a:r>
            <a:r>
              <a:rPr lang="en-US" sz="4000" b="1" dirty="0" smtClean="0">
                <a:solidFill>
                  <a:srgbClr val="FFFF00"/>
                </a:solidFill>
              </a:rPr>
              <a:t>Cross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Country Perpetual Trophy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295400" y="1371600"/>
            <a:ext cx="7315200" cy="4495800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Rules: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chemeClr val="bg1"/>
                </a:solidFill>
                <a:latin typeface="+mn-lt"/>
                <a:ea typeface="+mn-ea"/>
              </a:rPr>
              <a:t>Only OLC flights where club is NCSA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smtClean="0">
                <a:solidFill>
                  <a:schemeClr val="bg1"/>
                </a:solidFill>
                <a:latin typeface="+mn-lt"/>
                <a:ea typeface="+mn-ea"/>
              </a:rPr>
              <a:t>Pasco’s Sawyer Award’s </a:t>
            </a:r>
            <a:r>
              <a:rPr lang="en-US" sz="2400" b="1" kern="0" dirty="0" smtClean="0">
                <a:solidFill>
                  <a:schemeClr val="bg1"/>
                </a:solidFill>
                <a:latin typeface="+mn-lt"/>
                <a:ea typeface="+mn-ea"/>
              </a:rPr>
              <a:t>rules</a:t>
            </a:r>
            <a:r>
              <a:rPr lang="en-US" sz="2400" b="1" kern="0" noProof="0" dirty="0" smtClean="0">
                <a:solidFill>
                  <a:schemeClr val="bg1"/>
                </a:solidFill>
                <a:latin typeface="+mn-lt"/>
                <a:ea typeface="+mn-ea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-Can only </a:t>
            </a:r>
            <a:r>
              <a:rPr lang="en-US" sz="2400" b="1" kern="0" dirty="0" smtClean="0">
                <a:solidFill>
                  <a:schemeClr val="bg1"/>
                </a:solidFill>
                <a:latin typeface="+mn-lt"/>
                <a:ea typeface="+mn-ea"/>
              </a:rPr>
              <a:t>win twice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-Region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11 flights only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chemeClr val="bg1"/>
                </a:solidFill>
                <a:latin typeface="+mn-lt"/>
                <a:ea typeface="+mn-ea"/>
              </a:rPr>
              <a:t>-Score based on OLC “points” X (Pilot Factor)</a:t>
            </a:r>
            <a:endParaRPr kumimoji="0" lang="en-US" sz="2400" b="1" i="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baseline="0" dirty="0" smtClean="0">
                <a:solidFill>
                  <a:schemeClr val="bg1"/>
                </a:solidFill>
                <a:latin typeface="+mn-lt"/>
                <a:ea typeface="+mn-ea"/>
              </a:rPr>
              <a:t>-The Pilot</a:t>
            </a:r>
            <a:r>
              <a:rPr lang="en-US" sz="2400" b="1" kern="0" dirty="0" smtClean="0">
                <a:solidFill>
                  <a:schemeClr val="bg1"/>
                </a:solidFill>
                <a:latin typeface="+mn-lt"/>
                <a:ea typeface="+mn-ea"/>
              </a:rPr>
              <a:t> Factor helps level the field for newer pilots and encourage budding XC pilots</a:t>
            </a:r>
          </a:p>
          <a:p>
            <a:pPr marL="800100" lvl="1" indent="-342900" eaLnBrk="1" hangingPunct="1">
              <a:spcBef>
                <a:spcPct val="20000"/>
              </a:spcBef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eg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Ramy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Buzz, Mike S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PF=0.7</a:t>
            </a:r>
          </a:p>
          <a:p>
            <a:pPr marL="800100" lvl="1" indent="-342900" eaLnBrk="1" hangingPunct="1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chemeClr val="bg1"/>
                </a:solidFill>
                <a:latin typeface="+mn-lt"/>
                <a:ea typeface="+mn-ea"/>
              </a:rPr>
              <a:t>Mike Mayo, Larry  PF=1.0</a:t>
            </a:r>
          </a:p>
          <a:p>
            <a:pPr marL="800100" lvl="1" indent="-342900" eaLnBrk="1" hangingPunct="1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chemeClr val="bg1"/>
                </a:solidFill>
                <a:latin typeface="+mn-lt"/>
                <a:ea typeface="+mn-ea"/>
              </a:rPr>
              <a:t>Terence, Marianne, Willie  PF=1.5</a:t>
            </a:r>
          </a:p>
          <a:p>
            <a:pPr marL="800100" lvl="1" indent="-342900" eaLnBrk="1" hangingPunct="1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chemeClr val="bg1"/>
                </a:solidFill>
                <a:latin typeface="+mn-lt"/>
                <a:ea typeface="+mn-ea"/>
              </a:rPr>
              <a:t>Brian, Ace  PF=3.0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3200" b="1" dirty="0" smtClean="0">
                <a:solidFill>
                  <a:srgbClr val="FFFF00"/>
                </a:solidFill>
              </a:rPr>
              <a:t>The Pilot Factor gives newer XC pilots a real chance (given that </a:t>
            </a:r>
            <a:r>
              <a:rPr lang="en-US" sz="3200" b="1" dirty="0" err="1" smtClean="0">
                <a:solidFill>
                  <a:srgbClr val="FFFF00"/>
                </a:solidFill>
              </a:rPr>
              <a:t>Ramy’s</a:t>
            </a:r>
            <a:r>
              <a:rPr lang="en-US" sz="3200" b="1" dirty="0" smtClean="0">
                <a:solidFill>
                  <a:srgbClr val="FFFF00"/>
                </a:solidFill>
              </a:rPr>
              <a:t> already won it twice)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4" name="Picture 3" descr="SawyerP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05000"/>
            <a:ext cx="7710355" cy="304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0" y="5029200"/>
            <a:ext cx="624840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eaLnBrk="1" hangingPunct="1">
              <a:spcBef>
                <a:spcPct val="20000"/>
              </a:spcBef>
              <a:defRPr/>
            </a:pPr>
            <a:r>
              <a:rPr lang="en-US" sz="2400" b="1" kern="0" dirty="0" err="1" smtClean="0">
                <a:solidFill>
                  <a:schemeClr val="bg1"/>
                </a:solidFill>
              </a:rPr>
              <a:t>eg</a:t>
            </a:r>
            <a:r>
              <a:rPr lang="en-US" sz="2400" b="1" kern="0" dirty="0" smtClean="0">
                <a:solidFill>
                  <a:schemeClr val="bg1"/>
                </a:solidFill>
              </a:rPr>
              <a:t>- </a:t>
            </a:r>
            <a:r>
              <a:rPr lang="en-US" sz="2400" b="1" kern="0" dirty="0" err="1">
                <a:solidFill>
                  <a:schemeClr val="bg1"/>
                </a:solidFill>
              </a:rPr>
              <a:t>Ramy</a:t>
            </a:r>
            <a:r>
              <a:rPr lang="en-US" sz="2400" b="1" kern="0" dirty="0">
                <a:solidFill>
                  <a:schemeClr val="bg1"/>
                </a:solidFill>
              </a:rPr>
              <a:t>, Buzz, Mike S  PF=0.7</a:t>
            </a:r>
          </a:p>
          <a:p>
            <a:pPr marL="800100" lvl="1" indent="-342900" eaLnBrk="1" hangingPunct="1"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chemeClr val="bg1"/>
                </a:solidFill>
              </a:rPr>
              <a:t>Mike Mayo, </a:t>
            </a:r>
            <a:r>
              <a:rPr lang="en-US" sz="2400" b="1" kern="0" dirty="0" smtClean="0">
                <a:solidFill>
                  <a:schemeClr val="bg1"/>
                </a:solidFill>
              </a:rPr>
              <a:t>Larry  </a:t>
            </a:r>
            <a:r>
              <a:rPr lang="en-US" sz="2400" b="1" kern="0" dirty="0">
                <a:solidFill>
                  <a:schemeClr val="bg1"/>
                </a:solidFill>
              </a:rPr>
              <a:t>PF=1.0</a:t>
            </a:r>
          </a:p>
          <a:p>
            <a:pPr marL="800100" lvl="1" indent="-342900" eaLnBrk="1" hangingPunct="1"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chemeClr val="bg1"/>
                </a:solidFill>
              </a:rPr>
              <a:t>Terence, </a:t>
            </a:r>
            <a:r>
              <a:rPr lang="en-US" sz="2400" b="1" kern="0" dirty="0" smtClean="0">
                <a:solidFill>
                  <a:schemeClr val="bg1"/>
                </a:solidFill>
              </a:rPr>
              <a:t>Marianne, Willy  </a:t>
            </a:r>
            <a:r>
              <a:rPr lang="en-US" sz="2400" b="1" kern="0" dirty="0">
                <a:solidFill>
                  <a:schemeClr val="bg1"/>
                </a:solidFill>
              </a:rPr>
              <a:t>PF=1.5</a:t>
            </a:r>
          </a:p>
          <a:p>
            <a:pPr marL="800100" lvl="1" indent="-342900" eaLnBrk="1" hangingPunct="1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chemeClr val="bg1"/>
                </a:solidFill>
              </a:rPr>
              <a:t>Ace, Brian  </a:t>
            </a:r>
            <a:r>
              <a:rPr lang="en-US" sz="2400" b="1" kern="0" dirty="0">
                <a:solidFill>
                  <a:schemeClr val="bg1"/>
                </a:solidFill>
              </a:rPr>
              <a:t>PF=</a:t>
            </a:r>
            <a:r>
              <a:rPr lang="en-US" sz="2400" b="1" kern="0" dirty="0" smtClean="0">
                <a:solidFill>
                  <a:schemeClr val="bg1"/>
                </a:solidFill>
              </a:rPr>
              <a:t>3.0</a:t>
            </a:r>
            <a:endParaRPr lang="en-US" sz="2400" b="1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228600"/>
            <a:ext cx="6774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Order in OLC km flown by NCSA pilots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524000" y="1143000"/>
            <a:ext cx="5029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2286000" y="914400"/>
            <a:ext cx="4572000" cy="5078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FFFFFF"/>
                </a:solidFill>
              </a:rPr>
              <a:t>Ramy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Yanetz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	28912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Buzz </a:t>
            </a:r>
            <a:r>
              <a:rPr lang="en-US" b="1" dirty="0">
                <a:solidFill>
                  <a:srgbClr val="FFFFFF"/>
                </a:solidFill>
              </a:rPr>
              <a:t>Graves </a:t>
            </a:r>
            <a:r>
              <a:rPr lang="en-US" b="1" dirty="0" smtClean="0">
                <a:solidFill>
                  <a:srgbClr val="FFFFFF"/>
                </a:solidFill>
              </a:rPr>
              <a:t>	9412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Larry </a:t>
            </a:r>
            <a:r>
              <a:rPr lang="en-US" b="1" dirty="0">
                <a:solidFill>
                  <a:srgbClr val="FFFFFF"/>
                </a:solidFill>
              </a:rPr>
              <a:t>Suter </a:t>
            </a:r>
            <a:r>
              <a:rPr lang="en-US" b="1" dirty="0" smtClean="0">
                <a:solidFill>
                  <a:srgbClr val="FFFFFF"/>
                </a:solidFill>
              </a:rPr>
              <a:t>	5312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Brian Roach 	3832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Mike </a:t>
            </a:r>
            <a:r>
              <a:rPr lang="en-US" b="1" dirty="0">
                <a:solidFill>
                  <a:srgbClr val="FFFFFF"/>
                </a:solidFill>
              </a:rPr>
              <a:t>Mayo </a:t>
            </a:r>
            <a:r>
              <a:rPr lang="en-US" b="1" dirty="0" smtClean="0">
                <a:solidFill>
                  <a:srgbClr val="FFFFFF"/>
                </a:solidFill>
              </a:rPr>
              <a:t>	3091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Dan </a:t>
            </a:r>
            <a:r>
              <a:rPr lang="en-US" b="1" dirty="0">
                <a:solidFill>
                  <a:srgbClr val="FFFFFF"/>
                </a:solidFill>
              </a:rPr>
              <a:t>Colton </a:t>
            </a:r>
            <a:r>
              <a:rPr lang="en-US" b="1" dirty="0" smtClean="0">
                <a:solidFill>
                  <a:srgbClr val="FFFFFF"/>
                </a:solidFill>
              </a:rPr>
              <a:t>	1868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Tom </a:t>
            </a:r>
            <a:r>
              <a:rPr lang="en-US" b="1" dirty="0" err="1">
                <a:solidFill>
                  <a:srgbClr val="FFFFFF"/>
                </a:solidFill>
              </a:rPr>
              <a:t>Anklam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	1729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Van </a:t>
            </a:r>
            <a:r>
              <a:rPr lang="en-US" b="1" dirty="0">
                <a:solidFill>
                  <a:srgbClr val="FFFFFF"/>
                </a:solidFill>
              </a:rPr>
              <a:t>Henson </a:t>
            </a:r>
            <a:r>
              <a:rPr lang="en-US" b="1" dirty="0" smtClean="0">
                <a:solidFill>
                  <a:srgbClr val="FFFFFF"/>
                </a:solidFill>
              </a:rPr>
              <a:t>	1247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Willy </a:t>
            </a:r>
            <a:r>
              <a:rPr lang="en-US" b="1" dirty="0">
                <a:solidFill>
                  <a:srgbClr val="FFFFFF"/>
                </a:solidFill>
              </a:rPr>
              <a:t>Snow </a:t>
            </a:r>
            <a:r>
              <a:rPr lang="en-US" b="1" dirty="0" smtClean="0">
                <a:solidFill>
                  <a:srgbClr val="FFFFFF"/>
                </a:solidFill>
              </a:rPr>
              <a:t>	892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Brent </a:t>
            </a:r>
            <a:r>
              <a:rPr lang="en-US" b="1" dirty="0">
                <a:solidFill>
                  <a:srgbClr val="FFFFFF"/>
                </a:solidFill>
              </a:rPr>
              <a:t>Davidson </a:t>
            </a:r>
            <a:r>
              <a:rPr lang="en-US" b="1" dirty="0" smtClean="0">
                <a:solidFill>
                  <a:srgbClr val="FFFFFF"/>
                </a:solidFill>
              </a:rPr>
              <a:t>	826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Ace </a:t>
            </a:r>
            <a:r>
              <a:rPr lang="en-US" b="1" dirty="0">
                <a:solidFill>
                  <a:srgbClr val="FFFFFF"/>
                </a:solidFill>
              </a:rPr>
              <a:t>Lewis </a:t>
            </a:r>
            <a:r>
              <a:rPr lang="en-US" b="1" dirty="0" smtClean="0">
                <a:solidFill>
                  <a:srgbClr val="FFFFFF"/>
                </a:solidFill>
              </a:rPr>
              <a:t>	655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Andrew </a:t>
            </a:r>
            <a:r>
              <a:rPr lang="en-US" b="1" dirty="0">
                <a:solidFill>
                  <a:srgbClr val="FFFFFF"/>
                </a:solidFill>
              </a:rPr>
              <a:t>Chant </a:t>
            </a:r>
            <a:r>
              <a:rPr lang="en-US" b="1" dirty="0" smtClean="0">
                <a:solidFill>
                  <a:srgbClr val="FFFFFF"/>
                </a:solidFill>
              </a:rPr>
              <a:t>	655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Marianne G	556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Matthew </a:t>
            </a:r>
            <a:r>
              <a:rPr lang="en-US" b="1" dirty="0" err="1">
                <a:solidFill>
                  <a:srgbClr val="FFFFFF"/>
                </a:solidFill>
              </a:rPr>
              <a:t>Gast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	472 </a:t>
            </a:r>
          </a:p>
          <a:p>
            <a:r>
              <a:rPr lang="en-US" b="1" dirty="0" err="1" smtClean="0">
                <a:solidFill>
                  <a:srgbClr val="FFFFFF"/>
                </a:solidFill>
              </a:rPr>
              <a:t>Marton</a:t>
            </a:r>
            <a:r>
              <a:rPr lang="en-US" b="1" dirty="0" smtClean="0">
                <a:solidFill>
                  <a:srgbClr val="FFFFFF"/>
                </a:solidFill>
              </a:rPr>
              <a:t>  K	237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>
                <a:solidFill>
                  <a:srgbClr val="FFFFFF"/>
                </a:solidFill>
              </a:rPr>
              <a:t>Walter </a:t>
            </a:r>
            <a:r>
              <a:rPr lang="en-US" b="1" dirty="0" smtClean="0">
                <a:solidFill>
                  <a:srgbClr val="FFFFFF"/>
                </a:solidFill>
              </a:rPr>
              <a:t>F	133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Eric </a:t>
            </a:r>
            <a:r>
              <a:rPr lang="en-US" b="1" dirty="0">
                <a:solidFill>
                  <a:srgbClr val="FFFFFF"/>
                </a:solidFill>
              </a:rPr>
              <a:t>Noll </a:t>
            </a:r>
            <a:r>
              <a:rPr lang="en-US" b="1" dirty="0" smtClean="0">
                <a:solidFill>
                  <a:srgbClr val="FFFFFF"/>
                </a:solidFill>
              </a:rPr>
              <a:t>	48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Jay </a:t>
            </a:r>
            <a:r>
              <a:rPr lang="en-US" b="1" dirty="0" err="1">
                <a:solidFill>
                  <a:srgbClr val="FFFFFF"/>
                </a:solidFill>
              </a:rPr>
              <a:t>Jaeckel</a:t>
            </a:r>
            <a:r>
              <a:rPr lang="en-US" b="1" dirty="0">
                <a:solidFill>
                  <a:srgbClr val="FFFFFF"/>
                </a:solidFill>
              </a:rPr>
              <a:t>  </a:t>
            </a:r>
            <a:r>
              <a:rPr lang="en-US" b="1" dirty="0" smtClean="0">
                <a:solidFill>
                  <a:srgbClr val="FFFFFF"/>
                </a:solidFill>
              </a:rPr>
              <a:t>	19 </a:t>
            </a:r>
            <a:r>
              <a:rPr lang="en-US" b="1" dirty="0">
                <a:solidFill>
                  <a:srgbClr val="FFFFFF"/>
                </a:solidFill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228600"/>
            <a:ext cx="8610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But we only count OLC flights attributed to NCSA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524000" y="1143000"/>
            <a:ext cx="5029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Rectangle 3"/>
          <p:cNvSpPr/>
          <p:nvPr/>
        </p:nvSpPr>
        <p:spPr>
          <a:xfrm>
            <a:off x="2286000" y="914400"/>
            <a:ext cx="4572000" cy="5078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FFFFFF"/>
                </a:solidFill>
              </a:rPr>
              <a:t>Ramy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Yanetz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		28912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Buzz </a:t>
            </a:r>
            <a:r>
              <a:rPr lang="en-US" b="1" dirty="0">
                <a:solidFill>
                  <a:srgbClr val="FFFFFF"/>
                </a:solidFill>
              </a:rPr>
              <a:t>Graves </a:t>
            </a:r>
            <a:r>
              <a:rPr lang="en-US" b="1" dirty="0" smtClean="0">
                <a:solidFill>
                  <a:srgbClr val="FFFFFF"/>
                </a:solidFill>
              </a:rPr>
              <a:t>		9412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Brian </a:t>
            </a:r>
            <a:r>
              <a:rPr lang="en-US" b="1" dirty="0">
                <a:solidFill>
                  <a:srgbClr val="FFFFFF"/>
                </a:solidFill>
              </a:rPr>
              <a:t>Roach </a:t>
            </a:r>
            <a:r>
              <a:rPr lang="en-US" b="1" dirty="0" smtClean="0">
                <a:solidFill>
                  <a:srgbClr val="FFFFFF"/>
                </a:solidFill>
              </a:rPr>
              <a:t>		3832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Mike </a:t>
            </a:r>
            <a:r>
              <a:rPr lang="en-US" b="1" dirty="0">
                <a:solidFill>
                  <a:srgbClr val="FFFFFF"/>
                </a:solidFill>
              </a:rPr>
              <a:t>Mayo </a:t>
            </a:r>
            <a:r>
              <a:rPr lang="en-US" b="1" dirty="0" smtClean="0">
                <a:solidFill>
                  <a:srgbClr val="FFFFFF"/>
                </a:solidFill>
              </a:rPr>
              <a:t>		3255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Dan </a:t>
            </a:r>
            <a:r>
              <a:rPr lang="en-US" b="1" dirty="0">
                <a:solidFill>
                  <a:srgbClr val="FFFFFF"/>
                </a:solidFill>
              </a:rPr>
              <a:t>Colton </a:t>
            </a:r>
            <a:r>
              <a:rPr lang="en-US" b="1" dirty="0" smtClean="0">
                <a:solidFill>
                  <a:srgbClr val="FFFFFF"/>
                </a:solidFill>
              </a:rPr>
              <a:t>		1868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Tom </a:t>
            </a:r>
            <a:r>
              <a:rPr lang="en-US" b="1" dirty="0" err="1" smtClean="0">
                <a:solidFill>
                  <a:srgbClr val="FFFFFF"/>
                </a:solidFill>
              </a:rPr>
              <a:t>Anklam</a:t>
            </a:r>
            <a:r>
              <a:rPr lang="en-US" b="1" dirty="0" smtClean="0">
                <a:solidFill>
                  <a:srgbClr val="FFFFFF"/>
                </a:solidFill>
              </a:rPr>
              <a:t>		 </a:t>
            </a:r>
            <a:r>
              <a:rPr lang="en-US" b="1" dirty="0">
                <a:solidFill>
                  <a:srgbClr val="FFFFFF"/>
                </a:solidFill>
              </a:rPr>
              <a:t>1729 </a:t>
            </a:r>
            <a:endParaRPr lang="en-US" b="1" dirty="0" smtClean="0">
              <a:solidFill>
                <a:srgbClr val="FFFFFF"/>
              </a:solidFill>
            </a:endParaRPr>
          </a:p>
          <a:p>
            <a:r>
              <a:rPr lang="en-US" b="1" dirty="0" smtClean="0">
                <a:solidFill>
                  <a:srgbClr val="FFFFFF"/>
                </a:solidFill>
              </a:rPr>
              <a:t>Larry </a:t>
            </a:r>
            <a:r>
              <a:rPr lang="en-US" b="1" dirty="0">
                <a:solidFill>
                  <a:srgbClr val="FFFFFF"/>
                </a:solidFill>
              </a:rPr>
              <a:t>Suter </a:t>
            </a:r>
            <a:r>
              <a:rPr lang="en-US" b="1" dirty="0" smtClean="0">
                <a:solidFill>
                  <a:srgbClr val="FFFFFF"/>
                </a:solidFill>
              </a:rPr>
              <a:t>		1344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Willy </a:t>
            </a:r>
            <a:r>
              <a:rPr lang="en-US" b="1" dirty="0">
                <a:solidFill>
                  <a:srgbClr val="FFFFFF"/>
                </a:solidFill>
              </a:rPr>
              <a:t>Snow </a:t>
            </a:r>
            <a:r>
              <a:rPr lang="en-US" b="1" dirty="0" smtClean="0">
                <a:solidFill>
                  <a:srgbClr val="FFFFFF"/>
                </a:solidFill>
              </a:rPr>
              <a:t>		892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Brent </a:t>
            </a:r>
            <a:r>
              <a:rPr lang="en-US" b="1" dirty="0">
                <a:solidFill>
                  <a:srgbClr val="FFFFFF"/>
                </a:solidFill>
              </a:rPr>
              <a:t>Davidson </a:t>
            </a:r>
            <a:r>
              <a:rPr lang="en-US" b="1" dirty="0" smtClean="0">
                <a:solidFill>
                  <a:srgbClr val="FFFFFF"/>
                </a:solidFill>
              </a:rPr>
              <a:t>		816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Ace </a:t>
            </a:r>
            <a:r>
              <a:rPr lang="en-US" b="1" dirty="0">
                <a:solidFill>
                  <a:srgbClr val="FFFFFF"/>
                </a:solidFill>
              </a:rPr>
              <a:t>Lewis </a:t>
            </a:r>
            <a:r>
              <a:rPr lang="en-US" b="1" dirty="0" smtClean="0">
                <a:solidFill>
                  <a:srgbClr val="FFFFFF"/>
                </a:solidFill>
              </a:rPr>
              <a:t>		749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Andrew </a:t>
            </a:r>
            <a:r>
              <a:rPr lang="en-US" b="1" dirty="0">
                <a:solidFill>
                  <a:srgbClr val="FFFFFF"/>
                </a:solidFill>
              </a:rPr>
              <a:t>Chant </a:t>
            </a:r>
            <a:r>
              <a:rPr lang="en-US" b="1" dirty="0" smtClean="0">
                <a:solidFill>
                  <a:srgbClr val="FFFFFF"/>
                </a:solidFill>
              </a:rPr>
              <a:t>		655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Matthew </a:t>
            </a:r>
            <a:r>
              <a:rPr lang="en-US" b="1" dirty="0" err="1">
                <a:solidFill>
                  <a:srgbClr val="FFFFFF"/>
                </a:solidFill>
              </a:rPr>
              <a:t>Gast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		472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Walter </a:t>
            </a:r>
            <a:r>
              <a:rPr lang="en-US" b="1" dirty="0">
                <a:solidFill>
                  <a:srgbClr val="FFFFFF"/>
                </a:solidFill>
              </a:rPr>
              <a:t>Friedrich </a:t>
            </a:r>
            <a:r>
              <a:rPr lang="en-US" b="1" dirty="0" smtClean="0">
                <a:solidFill>
                  <a:srgbClr val="FFFFFF"/>
                </a:solidFill>
              </a:rPr>
              <a:t>		133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Eric </a:t>
            </a:r>
            <a:r>
              <a:rPr lang="en-US" b="1" dirty="0">
                <a:solidFill>
                  <a:srgbClr val="FFFFFF"/>
                </a:solidFill>
              </a:rPr>
              <a:t>Noll </a:t>
            </a:r>
            <a:r>
              <a:rPr lang="en-US" b="1" dirty="0" smtClean="0">
                <a:solidFill>
                  <a:srgbClr val="FFFFFF"/>
                </a:solidFill>
              </a:rPr>
              <a:t>		48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Jay </a:t>
            </a:r>
            <a:r>
              <a:rPr lang="en-US" b="1" dirty="0" err="1">
                <a:solidFill>
                  <a:srgbClr val="FFFFFF"/>
                </a:solidFill>
              </a:rPr>
              <a:t>Jaeckel</a:t>
            </a:r>
            <a:r>
              <a:rPr lang="en-US" b="1" dirty="0">
                <a:solidFill>
                  <a:srgbClr val="FFFFFF"/>
                </a:solidFill>
              </a:rPr>
              <a:t>  </a:t>
            </a:r>
            <a:r>
              <a:rPr lang="en-US" b="1" dirty="0" smtClean="0">
                <a:solidFill>
                  <a:srgbClr val="FFFFFF"/>
                </a:solidFill>
              </a:rPr>
              <a:t>		19 </a:t>
            </a:r>
          </a:p>
          <a:p>
            <a:r>
              <a:rPr lang="en-US" b="1" dirty="0" err="1" smtClean="0">
                <a:solidFill>
                  <a:srgbClr val="FFFFFF"/>
                </a:solidFill>
              </a:rPr>
              <a:t>Marton</a:t>
            </a:r>
            <a:r>
              <a:rPr lang="en-US" b="1" dirty="0" smtClean="0">
                <a:solidFill>
                  <a:srgbClr val="FFFFFF"/>
                </a:solidFill>
              </a:rPr>
              <a:t>  </a:t>
            </a:r>
            <a:r>
              <a:rPr lang="en-US" b="1" dirty="0">
                <a:solidFill>
                  <a:srgbClr val="FFFFFF"/>
                </a:solidFill>
              </a:rPr>
              <a:t>Kun-</a:t>
            </a:r>
            <a:r>
              <a:rPr lang="en-US" b="1" dirty="0" err="1">
                <a:solidFill>
                  <a:srgbClr val="FFFFFF"/>
                </a:solidFill>
              </a:rPr>
              <a:t>Szabo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	5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Van </a:t>
            </a:r>
            <a:r>
              <a:rPr lang="en-US" b="1" dirty="0">
                <a:solidFill>
                  <a:srgbClr val="FFFFFF"/>
                </a:solidFill>
              </a:rPr>
              <a:t>Henson </a:t>
            </a:r>
            <a:r>
              <a:rPr lang="en-US" b="1" dirty="0" smtClean="0">
                <a:solidFill>
                  <a:srgbClr val="FFFFFF"/>
                </a:solidFill>
              </a:rPr>
              <a:t>		0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Marianne </a:t>
            </a:r>
            <a:r>
              <a:rPr lang="en-US" b="1" dirty="0">
                <a:solidFill>
                  <a:srgbClr val="FFFFFF"/>
                </a:solidFill>
              </a:rPr>
              <a:t>Guerin </a:t>
            </a:r>
            <a:r>
              <a:rPr lang="en-US" b="1" dirty="0" smtClean="0">
                <a:solidFill>
                  <a:srgbClr val="FFFFFF"/>
                </a:solidFill>
              </a:rPr>
              <a:t>	0 </a:t>
            </a:r>
            <a:r>
              <a:rPr lang="de-DE" b="1" dirty="0">
                <a:solidFill>
                  <a:srgbClr val="FFFFFF"/>
                </a:solidFill>
              </a:rPr>
              <a:t>	</a:t>
            </a:r>
          </a:p>
        </p:txBody>
      </p:sp>
      <p:sp>
        <p:nvSpPr>
          <p:cNvPr id="2" name="Curved Right Arrow 1"/>
          <p:cNvSpPr/>
          <p:nvPr/>
        </p:nvSpPr>
        <p:spPr bwMode="auto">
          <a:xfrm>
            <a:off x="1143000" y="1676400"/>
            <a:ext cx="1066800" cy="1371600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1" charset="-128"/>
            </a:endParaRPr>
          </a:p>
        </p:txBody>
      </p:sp>
      <p:sp>
        <p:nvSpPr>
          <p:cNvPr id="6" name="Curved Right Arrow 5"/>
          <p:cNvSpPr/>
          <p:nvPr/>
        </p:nvSpPr>
        <p:spPr bwMode="auto">
          <a:xfrm>
            <a:off x="762000" y="2819400"/>
            <a:ext cx="1524000" cy="3048000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1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73380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Tsk-Tsk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Curved Right Arrow 7"/>
          <p:cNvSpPr/>
          <p:nvPr/>
        </p:nvSpPr>
        <p:spPr bwMode="auto">
          <a:xfrm>
            <a:off x="1371600" y="4114800"/>
            <a:ext cx="914400" cy="1905000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5778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CHECK-OUTS IN NEW GLIDERS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it-IT" b="1" dirty="0" smtClean="0">
                <a:solidFill>
                  <a:schemeClr val="bg1"/>
                </a:solidFill>
              </a:rPr>
              <a:t>Dan</a:t>
            </a:r>
            <a:r>
              <a:rPr lang="it-IT" b="1" dirty="0">
                <a:solidFill>
                  <a:schemeClr val="bg1"/>
                </a:solidFill>
              </a:rPr>
              <a:t> C</a:t>
            </a:r>
            <a:r>
              <a:rPr lang="it-IT" b="1" dirty="0" smtClean="0">
                <a:solidFill>
                  <a:schemeClr val="bg1"/>
                </a:solidFill>
              </a:rPr>
              <a:t>- ASW-20C and BASA Junior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chemeClr val="bg1"/>
                </a:solidFill>
              </a:rPr>
              <a:t>Larry- ASW-27</a:t>
            </a:r>
          </a:p>
          <a:p>
            <a:pPr marL="0" indent="0">
              <a:buNone/>
            </a:pPr>
            <a:r>
              <a:rPr lang="it-IT" b="1" dirty="0" err="1" smtClean="0">
                <a:solidFill>
                  <a:schemeClr val="bg1"/>
                </a:solidFill>
              </a:rPr>
              <a:t>Tobin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F</a:t>
            </a:r>
            <a:r>
              <a:rPr lang="it-IT" b="1" dirty="0" smtClean="0">
                <a:solidFill>
                  <a:schemeClr val="bg1"/>
                </a:solidFill>
              </a:rPr>
              <a:t>- 1-26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chemeClr val="bg1"/>
                </a:solidFill>
              </a:rPr>
              <a:t>Tom A- ASW-20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chemeClr val="bg1"/>
                </a:solidFill>
              </a:rPr>
              <a:t>Paul L- </a:t>
            </a:r>
            <a:r>
              <a:rPr lang="it-IT" b="1" dirty="0" err="1" smtClean="0">
                <a:solidFill>
                  <a:schemeClr val="bg1"/>
                </a:solidFill>
              </a:rPr>
              <a:t>Grob</a:t>
            </a:r>
            <a:r>
              <a:rPr lang="it-IT" b="1" dirty="0" smtClean="0">
                <a:solidFill>
                  <a:schemeClr val="bg1"/>
                </a:solidFill>
              </a:rPr>
              <a:t> 103, ASW-20C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76200"/>
            <a:ext cx="8153400" cy="990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This is the order in “points” only counting flights listed as NCSA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914400" y="1219200"/>
            <a:ext cx="7620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Rectangle 3"/>
          <p:cNvSpPr/>
          <p:nvPr/>
        </p:nvSpPr>
        <p:spPr>
          <a:xfrm>
            <a:off x="2286000" y="1028343"/>
            <a:ext cx="4572000" cy="5078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FFFFFF"/>
                </a:solidFill>
              </a:rPr>
              <a:t>Ramy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Yanetz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		26722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Buzz </a:t>
            </a:r>
            <a:r>
              <a:rPr lang="en-US" b="1" dirty="0">
                <a:solidFill>
                  <a:srgbClr val="FFFFFF"/>
                </a:solidFill>
              </a:rPr>
              <a:t>Graves </a:t>
            </a:r>
            <a:r>
              <a:rPr lang="en-US" b="1" dirty="0" smtClean="0">
                <a:solidFill>
                  <a:srgbClr val="FFFFFF"/>
                </a:solidFill>
              </a:rPr>
              <a:t>		8725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Brian </a:t>
            </a:r>
            <a:r>
              <a:rPr lang="en-US" b="1" dirty="0">
                <a:solidFill>
                  <a:srgbClr val="FFFFFF"/>
                </a:solidFill>
              </a:rPr>
              <a:t>Roach </a:t>
            </a:r>
            <a:r>
              <a:rPr lang="en-US" b="1" dirty="0" smtClean="0">
                <a:solidFill>
                  <a:srgbClr val="FFFFFF"/>
                </a:solidFill>
              </a:rPr>
              <a:t>		3944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Mike </a:t>
            </a:r>
            <a:r>
              <a:rPr lang="en-US" b="1" dirty="0">
                <a:solidFill>
                  <a:srgbClr val="FFFFFF"/>
                </a:solidFill>
              </a:rPr>
              <a:t>Mayo </a:t>
            </a:r>
            <a:r>
              <a:rPr lang="en-US" b="1" dirty="0" smtClean="0">
                <a:solidFill>
                  <a:srgbClr val="FFFFFF"/>
                </a:solidFill>
              </a:rPr>
              <a:t>		2100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Dan </a:t>
            </a:r>
            <a:r>
              <a:rPr lang="en-US" b="1" dirty="0">
                <a:solidFill>
                  <a:srgbClr val="FFFFFF"/>
                </a:solidFill>
              </a:rPr>
              <a:t>Colton </a:t>
            </a:r>
            <a:r>
              <a:rPr lang="en-US" b="1" dirty="0" smtClean="0">
                <a:solidFill>
                  <a:srgbClr val="FFFFFF"/>
                </a:solidFill>
              </a:rPr>
              <a:t>		2000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Tom </a:t>
            </a:r>
            <a:r>
              <a:rPr lang="en-US" b="1" dirty="0" err="1">
                <a:solidFill>
                  <a:srgbClr val="FFFFFF"/>
                </a:solidFill>
              </a:rPr>
              <a:t>Anklam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		1874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Larry </a:t>
            </a:r>
            <a:r>
              <a:rPr lang="en-US" b="1" dirty="0">
                <a:solidFill>
                  <a:srgbClr val="FFFFFF"/>
                </a:solidFill>
              </a:rPr>
              <a:t>Suter </a:t>
            </a:r>
            <a:r>
              <a:rPr lang="en-US" b="1" dirty="0" smtClean="0">
                <a:solidFill>
                  <a:srgbClr val="FFFFFF"/>
                </a:solidFill>
              </a:rPr>
              <a:t>		1592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Willy </a:t>
            </a:r>
            <a:r>
              <a:rPr lang="en-US" b="1" dirty="0">
                <a:solidFill>
                  <a:srgbClr val="FFFFFF"/>
                </a:solidFill>
              </a:rPr>
              <a:t>Snow </a:t>
            </a:r>
            <a:r>
              <a:rPr lang="en-US" b="1" dirty="0" smtClean="0">
                <a:solidFill>
                  <a:srgbClr val="FFFFFF"/>
                </a:solidFill>
              </a:rPr>
              <a:t>		989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Ace </a:t>
            </a:r>
            <a:r>
              <a:rPr lang="en-US" b="1" dirty="0">
                <a:solidFill>
                  <a:srgbClr val="FFFFFF"/>
                </a:solidFill>
              </a:rPr>
              <a:t>Lewis </a:t>
            </a:r>
            <a:r>
              <a:rPr lang="en-US" b="1" dirty="0" smtClean="0">
                <a:solidFill>
                  <a:srgbClr val="FFFFFF"/>
                </a:solidFill>
              </a:rPr>
              <a:t>		938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Andrew </a:t>
            </a:r>
            <a:r>
              <a:rPr lang="en-US" b="1" dirty="0">
                <a:solidFill>
                  <a:srgbClr val="FFFFFF"/>
                </a:solidFill>
              </a:rPr>
              <a:t>Chant </a:t>
            </a:r>
            <a:r>
              <a:rPr lang="en-US" b="1" dirty="0" smtClean="0">
                <a:solidFill>
                  <a:srgbClr val="FFFFFF"/>
                </a:solidFill>
              </a:rPr>
              <a:t>		842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Brent </a:t>
            </a:r>
            <a:r>
              <a:rPr lang="en-US" b="1" dirty="0">
                <a:solidFill>
                  <a:srgbClr val="FFFFFF"/>
                </a:solidFill>
              </a:rPr>
              <a:t>Davidson </a:t>
            </a:r>
            <a:r>
              <a:rPr lang="en-US" b="1" dirty="0" smtClean="0">
                <a:solidFill>
                  <a:srgbClr val="FFFFFF"/>
                </a:solidFill>
              </a:rPr>
              <a:t>		646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Matthew </a:t>
            </a:r>
            <a:r>
              <a:rPr lang="en-US" b="1" dirty="0" err="1">
                <a:solidFill>
                  <a:srgbClr val="FFFFFF"/>
                </a:solidFill>
              </a:rPr>
              <a:t>Gast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		575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Walter Friedrich		138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Jay </a:t>
            </a:r>
            <a:r>
              <a:rPr lang="en-US" b="1" dirty="0" err="1">
                <a:solidFill>
                  <a:srgbClr val="FFFFFF"/>
                </a:solidFill>
              </a:rPr>
              <a:t>Jaeckel</a:t>
            </a:r>
            <a:r>
              <a:rPr lang="en-US" b="1" dirty="0">
                <a:solidFill>
                  <a:srgbClr val="FFFFFF"/>
                </a:solidFill>
              </a:rPr>
              <a:t>  </a:t>
            </a:r>
            <a:r>
              <a:rPr lang="en-US" b="1" dirty="0" smtClean="0">
                <a:solidFill>
                  <a:srgbClr val="FFFFFF"/>
                </a:solidFill>
              </a:rPr>
              <a:t>		41 </a:t>
            </a:r>
          </a:p>
          <a:p>
            <a:r>
              <a:rPr lang="en-US" b="1" dirty="0" err="1" smtClean="0">
                <a:solidFill>
                  <a:srgbClr val="FFFFFF"/>
                </a:solidFill>
              </a:rPr>
              <a:t>Marton</a:t>
            </a:r>
            <a:r>
              <a:rPr lang="en-US" b="1" dirty="0" smtClean="0">
                <a:solidFill>
                  <a:srgbClr val="FFFFFF"/>
                </a:solidFill>
              </a:rPr>
              <a:t>  </a:t>
            </a:r>
            <a:r>
              <a:rPr lang="en-US" b="1" dirty="0">
                <a:solidFill>
                  <a:srgbClr val="FFFFFF"/>
                </a:solidFill>
              </a:rPr>
              <a:t>Kun-</a:t>
            </a:r>
            <a:r>
              <a:rPr lang="en-US" b="1" dirty="0" err="1">
                <a:solidFill>
                  <a:srgbClr val="FFFFFF"/>
                </a:solidFill>
              </a:rPr>
              <a:t>Szabo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	8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Eric </a:t>
            </a:r>
            <a:r>
              <a:rPr lang="en-US" b="1" dirty="0">
                <a:solidFill>
                  <a:srgbClr val="FFFFFF"/>
                </a:solidFill>
              </a:rPr>
              <a:t>Noll </a:t>
            </a:r>
            <a:r>
              <a:rPr lang="en-US" b="1" dirty="0" smtClean="0">
                <a:solidFill>
                  <a:srgbClr val="FFFFFF"/>
                </a:solidFill>
              </a:rPr>
              <a:t>		50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Van </a:t>
            </a:r>
            <a:r>
              <a:rPr lang="en-US" b="1" dirty="0">
                <a:solidFill>
                  <a:srgbClr val="FFFFFF"/>
                </a:solidFill>
              </a:rPr>
              <a:t>Henson </a:t>
            </a:r>
            <a:r>
              <a:rPr lang="en-US" b="1" dirty="0" smtClean="0">
                <a:solidFill>
                  <a:srgbClr val="FFFFFF"/>
                </a:solidFill>
              </a:rPr>
              <a:t>		0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Marianne </a:t>
            </a:r>
            <a:r>
              <a:rPr lang="en-US" b="1" dirty="0">
                <a:solidFill>
                  <a:srgbClr val="FFFFFF"/>
                </a:solidFill>
              </a:rPr>
              <a:t>Guerin </a:t>
            </a:r>
            <a:r>
              <a:rPr lang="en-US" b="1" dirty="0" smtClean="0">
                <a:solidFill>
                  <a:srgbClr val="FFFFFF"/>
                </a:solidFill>
              </a:rPr>
              <a:t>	0 </a:t>
            </a:r>
            <a:r>
              <a:rPr lang="de-DE" b="1" dirty="0">
                <a:solidFill>
                  <a:srgbClr val="FFFFFF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8079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762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The third column shows the all-important Pilot Factor multiplier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914400" y="1447085"/>
            <a:ext cx="7620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1676400" y="1218485"/>
            <a:ext cx="6400800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FFFF"/>
                </a:solidFill>
              </a:rPr>
              <a:t>Ramy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Yanetz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		26722 	0.7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Buzz </a:t>
            </a:r>
            <a:r>
              <a:rPr lang="en-US" b="1" dirty="0">
                <a:solidFill>
                  <a:srgbClr val="FFFFFF"/>
                </a:solidFill>
              </a:rPr>
              <a:t>Graves </a:t>
            </a:r>
            <a:r>
              <a:rPr lang="en-US" b="1" dirty="0" smtClean="0">
                <a:solidFill>
                  <a:srgbClr val="FFFFFF"/>
                </a:solidFill>
              </a:rPr>
              <a:t>		8725 	0.7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Brian </a:t>
            </a:r>
            <a:r>
              <a:rPr lang="en-US" b="1" dirty="0">
                <a:solidFill>
                  <a:srgbClr val="FFFFFF"/>
                </a:solidFill>
              </a:rPr>
              <a:t>Roach </a:t>
            </a:r>
            <a:r>
              <a:rPr lang="en-US" b="1" dirty="0" smtClean="0">
                <a:solidFill>
                  <a:srgbClr val="FFFFFF"/>
                </a:solidFill>
              </a:rPr>
              <a:t>		3944 	3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Mike </a:t>
            </a:r>
            <a:r>
              <a:rPr lang="en-US" b="1" dirty="0">
                <a:solidFill>
                  <a:srgbClr val="FFFFFF"/>
                </a:solidFill>
              </a:rPr>
              <a:t>Mayo </a:t>
            </a:r>
            <a:r>
              <a:rPr lang="en-US" b="1" dirty="0" smtClean="0">
                <a:solidFill>
                  <a:srgbClr val="FFFFFF"/>
                </a:solidFill>
              </a:rPr>
              <a:t>		2100 	1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Dan </a:t>
            </a:r>
            <a:r>
              <a:rPr lang="en-US" b="1" dirty="0">
                <a:solidFill>
                  <a:srgbClr val="FFFFFF"/>
                </a:solidFill>
              </a:rPr>
              <a:t>Colton </a:t>
            </a:r>
            <a:r>
              <a:rPr lang="en-US" b="1" dirty="0" smtClean="0">
                <a:solidFill>
                  <a:srgbClr val="FFFFFF"/>
                </a:solidFill>
              </a:rPr>
              <a:t>		2000 	1.5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Tom </a:t>
            </a:r>
            <a:r>
              <a:rPr lang="en-US" b="1" dirty="0" err="1">
                <a:solidFill>
                  <a:srgbClr val="FFFFFF"/>
                </a:solidFill>
              </a:rPr>
              <a:t>Anklam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		1874 	3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Larry </a:t>
            </a:r>
            <a:r>
              <a:rPr lang="en-US" b="1" dirty="0">
                <a:solidFill>
                  <a:srgbClr val="FFFFFF"/>
                </a:solidFill>
              </a:rPr>
              <a:t>Suter </a:t>
            </a:r>
            <a:r>
              <a:rPr lang="en-US" b="1" dirty="0" smtClean="0">
                <a:solidFill>
                  <a:srgbClr val="FFFFFF"/>
                </a:solidFill>
              </a:rPr>
              <a:t>		1592 	1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Willy </a:t>
            </a:r>
            <a:r>
              <a:rPr lang="en-US" b="1" dirty="0">
                <a:solidFill>
                  <a:srgbClr val="FFFFFF"/>
                </a:solidFill>
              </a:rPr>
              <a:t>Snow </a:t>
            </a:r>
            <a:r>
              <a:rPr lang="en-US" b="1" dirty="0" smtClean="0">
                <a:solidFill>
                  <a:srgbClr val="FFFFFF"/>
                </a:solidFill>
              </a:rPr>
              <a:t>		989 	1.5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Ace </a:t>
            </a:r>
            <a:r>
              <a:rPr lang="en-US" b="1" dirty="0">
                <a:solidFill>
                  <a:srgbClr val="FFFFFF"/>
                </a:solidFill>
              </a:rPr>
              <a:t>Lewis </a:t>
            </a:r>
            <a:r>
              <a:rPr lang="en-US" b="1" dirty="0" smtClean="0">
                <a:solidFill>
                  <a:srgbClr val="FFFFFF"/>
                </a:solidFill>
              </a:rPr>
              <a:t>		938 	3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Andrew </a:t>
            </a:r>
            <a:r>
              <a:rPr lang="en-US" b="1" dirty="0">
                <a:solidFill>
                  <a:srgbClr val="FFFFFF"/>
                </a:solidFill>
              </a:rPr>
              <a:t>Chant </a:t>
            </a:r>
            <a:r>
              <a:rPr lang="en-US" b="1" dirty="0" smtClean="0">
                <a:solidFill>
                  <a:srgbClr val="FFFFFF"/>
                </a:solidFill>
              </a:rPr>
              <a:t>		842 	3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Brent </a:t>
            </a:r>
            <a:r>
              <a:rPr lang="en-US" b="1" dirty="0">
                <a:solidFill>
                  <a:srgbClr val="FFFFFF"/>
                </a:solidFill>
              </a:rPr>
              <a:t>Davidson </a:t>
            </a:r>
            <a:r>
              <a:rPr lang="en-US" b="1" dirty="0" smtClean="0">
                <a:solidFill>
                  <a:srgbClr val="FFFFFF"/>
                </a:solidFill>
              </a:rPr>
              <a:t>		646 	3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Matthew </a:t>
            </a:r>
            <a:r>
              <a:rPr lang="en-US" b="1" dirty="0" err="1">
                <a:solidFill>
                  <a:srgbClr val="FFFFFF"/>
                </a:solidFill>
              </a:rPr>
              <a:t>Gast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		575 	3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Walter </a:t>
            </a:r>
            <a:r>
              <a:rPr lang="en-US" b="1" dirty="0">
                <a:solidFill>
                  <a:srgbClr val="FFFFFF"/>
                </a:solidFill>
              </a:rPr>
              <a:t>Friedrich </a:t>
            </a:r>
            <a:r>
              <a:rPr lang="en-US" b="1" dirty="0" smtClean="0">
                <a:solidFill>
                  <a:srgbClr val="FFFFFF"/>
                </a:solidFill>
              </a:rPr>
              <a:t>		138 	1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Jay </a:t>
            </a:r>
            <a:r>
              <a:rPr lang="en-US" b="1" dirty="0" err="1">
                <a:solidFill>
                  <a:srgbClr val="FFFFFF"/>
                </a:solidFill>
              </a:rPr>
              <a:t>Jaeckel</a:t>
            </a:r>
            <a:r>
              <a:rPr lang="en-US" b="1" dirty="0">
                <a:solidFill>
                  <a:srgbClr val="FFFFFF"/>
                </a:solidFill>
              </a:rPr>
              <a:t>  </a:t>
            </a:r>
            <a:r>
              <a:rPr lang="en-US" b="1" dirty="0" smtClean="0">
                <a:solidFill>
                  <a:srgbClr val="FFFFFF"/>
                </a:solidFill>
              </a:rPr>
              <a:t>		41 	4 </a:t>
            </a:r>
          </a:p>
          <a:p>
            <a:r>
              <a:rPr lang="en-US" b="1" dirty="0" err="1" smtClean="0">
                <a:solidFill>
                  <a:srgbClr val="FFFFFF"/>
                </a:solidFill>
              </a:rPr>
              <a:t>Marton</a:t>
            </a:r>
            <a:r>
              <a:rPr lang="en-US" b="1" dirty="0" smtClean="0">
                <a:solidFill>
                  <a:srgbClr val="FFFFFF"/>
                </a:solidFill>
              </a:rPr>
              <a:t>  </a:t>
            </a:r>
            <a:r>
              <a:rPr lang="en-US" b="1" dirty="0">
                <a:solidFill>
                  <a:srgbClr val="FFFFFF"/>
                </a:solidFill>
              </a:rPr>
              <a:t>Kun-</a:t>
            </a:r>
            <a:r>
              <a:rPr lang="en-US" b="1" dirty="0" err="1">
                <a:solidFill>
                  <a:srgbClr val="FFFFFF"/>
                </a:solidFill>
              </a:rPr>
              <a:t>Szabo</a:t>
            </a:r>
            <a:r>
              <a:rPr lang="en-US" b="1" dirty="0">
                <a:solidFill>
                  <a:srgbClr val="FFFFFF"/>
                </a:solidFill>
              </a:rPr>
              <a:t>  </a:t>
            </a:r>
            <a:r>
              <a:rPr lang="en-US" b="1" dirty="0" smtClean="0">
                <a:solidFill>
                  <a:srgbClr val="FFFFFF"/>
                </a:solidFill>
              </a:rPr>
              <a:t>	8 	3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Eric </a:t>
            </a:r>
            <a:r>
              <a:rPr lang="en-US" b="1" dirty="0">
                <a:solidFill>
                  <a:srgbClr val="FFFFFF"/>
                </a:solidFill>
              </a:rPr>
              <a:t>Noll </a:t>
            </a:r>
            <a:r>
              <a:rPr lang="en-US" b="1" dirty="0" smtClean="0">
                <a:solidFill>
                  <a:srgbClr val="FFFFFF"/>
                </a:solidFill>
              </a:rPr>
              <a:t>		50 	4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Van </a:t>
            </a:r>
            <a:r>
              <a:rPr lang="en-US" b="1" dirty="0">
                <a:solidFill>
                  <a:srgbClr val="FFFFFF"/>
                </a:solidFill>
              </a:rPr>
              <a:t>Henson </a:t>
            </a:r>
            <a:r>
              <a:rPr lang="en-US" b="1" dirty="0" smtClean="0">
                <a:solidFill>
                  <a:srgbClr val="FFFFFF"/>
                </a:solidFill>
              </a:rPr>
              <a:t>		0 	1.5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Marianne </a:t>
            </a:r>
            <a:r>
              <a:rPr lang="en-US" b="1" dirty="0">
                <a:solidFill>
                  <a:srgbClr val="FFFFFF"/>
                </a:solidFill>
              </a:rPr>
              <a:t>Guerin </a:t>
            </a:r>
            <a:r>
              <a:rPr lang="en-US" b="1" dirty="0" smtClean="0">
                <a:solidFill>
                  <a:srgbClr val="FFFFFF"/>
                </a:solidFill>
              </a:rPr>
              <a:t>	0 	1.5 </a:t>
            </a:r>
            <a:r>
              <a:rPr lang="nl-NL" b="1" dirty="0">
                <a:solidFill>
                  <a:srgbClr val="FFFFFF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22087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76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And the winner is: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914400" y="1586970"/>
            <a:ext cx="7620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4876800" y="990600"/>
            <a:ext cx="1313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FFFF"/>
                </a:solidFill>
              </a:rPr>
              <a:t>PointsxPF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1370885"/>
            <a:ext cx="5562600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FFFF"/>
                </a:solidFill>
              </a:rPr>
              <a:t>Ramy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Yanetz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		18705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Brian </a:t>
            </a:r>
            <a:r>
              <a:rPr lang="en-US" b="1" dirty="0">
                <a:solidFill>
                  <a:srgbClr val="FFFFFF"/>
                </a:solidFill>
              </a:rPr>
              <a:t>Roach </a:t>
            </a:r>
            <a:r>
              <a:rPr lang="en-US" b="1" dirty="0" smtClean="0">
                <a:solidFill>
                  <a:srgbClr val="FFFFFF"/>
                </a:solidFill>
              </a:rPr>
              <a:t>		11831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Buzz </a:t>
            </a:r>
            <a:r>
              <a:rPr lang="en-US" b="1" dirty="0">
                <a:solidFill>
                  <a:srgbClr val="FFFFFF"/>
                </a:solidFill>
              </a:rPr>
              <a:t>Graves </a:t>
            </a:r>
            <a:r>
              <a:rPr lang="en-US" b="1" dirty="0" smtClean="0">
                <a:solidFill>
                  <a:srgbClr val="FFFFFF"/>
                </a:solidFill>
              </a:rPr>
              <a:t>		6107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Tom </a:t>
            </a:r>
            <a:r>
              <a:rPr lang="en-US" b="1" dirty="0" err="1">
                <a:solidFill>
                  <a:srgbClr val="FFFFFF"/>
                </a:solidFill>
              </a:rPr>
              <a:t>Anklam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		5622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Dan </a:t>
            </a:r>
            <a:r>
              <a:rPr lang="en-US" b="1" dirty="0">
                <a:solidFill>
                  <a:srgbClr val="FFFFFF"/>
                </a:solidFill>
              </a:rPr>
              <a:t>Colton </a:t>
            </a:r>
            <a:r>
              <a:rPr lang="en-US" b="1" dirty="0" smtClean="0">
                <a:solidFill>
                  <a:srgbClr val="FFFFFF"/>
                </a:solidFill>
              </a:rPr>
              <a:t>		2999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Ace </a:t>
            </a:r>
            <a:r>
              <a:rPr lang="en-US" b="1" dirty="0">
                <a:solidFill>
                  <a:srgbClr val="FFFFFF"/>
                </a:solidFill>
              </a:rPr>
              <a:t>Lewis </a:t>
            </a:r>
            <a:r>
              <a:rPr lang="en-US" b="1" dirty="0" smtClean="0">
                <a:solidFill>
                  <a:srgbClr val="FFFFFF"/>
                </a:solidFill>
              </a:rPr>
              <a:t>		2813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Andrew Chant	 	2527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Mike </a:t>
            </a:r>
            <a:r>
              <a:rPr lang="en-US" b="1" dirty="0">
                <a:solidFill>
                  <a:srgbClr val="FFFFFF"/>
                </a:solidFill>
              </a:rPr>
              <a:t>Mayo </a:t>
            </a:r>
            <a:r>
              <a:rPr lang="en-US" b="1" dirty="0" smtClean="0">
                <a:solidFill>
                  <a:srgbClr val="FFFFFF"/>
                </a:solidFill>
              </a:rPr>
              <a:t>		2100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Brent </a:t>
            </a:r>
            <a:r>
              <a:rPr lang="en-US" b="1" dirty="0">
                <a:solidFill>
                  <a:srgbClr val="FFFFFF"/>
                </a:solidFill>
              </a:rPr>
              <a:t>Davidson </a:t>
            </a:r>
            <a:r>
              <a:rPr lang="en-US" b="1" dirty="0" smtClean="0">
                <a:solidFill>
                  <a:srgbClr val="FFFFFF"/>
                </a:solidFill>
              </a:rPr>
              <a:t>		1938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Matthew </a:t>
            </a:r>
            <a:r>
              <a:rPr lang="en-US" b="1" dirty="0" err="1">
                <a:solidFill>
                  <a:srgbClr val="FFFFFF"/>
                </a:solidFill>
              </a:rPr>
              <a:t>Gast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		1724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Larry </a:t>
            </a:r>
            <a:r>
              <a:rPr lang="en-US" b="1" dirty="0">
                <a:solidFill>
                  <a:srgbClr val="FFFFFF"/>
                </a:solidFill>
              </a:rPr>
              <a:t>Suter </a:t>
            </a:r>
            <a:r>
              <a:rPr lang="en-US" b="1" dirty="0" smtClean="0">
                <a:solidFill>
                  <a:srgbClr val="FFFFFF"/>
                </a:solidFill>
              </a:rPr>
              <a:t>		1592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Willy </a:t>
            </a:r>
            <a:r>
              <a:rPr lang="en-US" b="1" dirty="0">
                <a:solidFill>
                  <a:srgbClr val="FFFFFF"/>
                </a:solidFill>
              </a:rPr>
              <a:t>Snow </a:t>
            </a:r>
            <a:r>
              <a:rPr lang="en-US" b="1" dirty="0" smtClean="0">
                <a:solidFill>
                  <a:srgbClr val="FFFFFF"/>
                </a:solidFill>
              </a:rPr>
              <a:t>		1483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Eric </a:t>
            </a:r>
            <a:r>
              <a:rPr lang="en-US" b="1" dirty="0">
                <a:solidFill>
                  <a:srgbClr val="FFFFFF"/>
                </a:solidFill>
              </a:rPr>
              <a:t>Noll </a:t>
            </a:r>
            <a:r>
              <a:rPr lang="en-US" b="1" dirty="0" smtClean="0">
                <a:solidFill>
                  <a:srgbClr val="FFFFFF"/>
                </a:solidFill>
              </a:rPr>
              <a:t>		200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Jay </a:t>
            </a:r>
            <a:r>
              <a:rPr lang="en-US" b="1" dirty="0" err="1">
                <a:solidFill>
                  <a:srgbClr val="FFFFFF"/>
                </a:solidFill>
              </a:rPr>
              <a:t>Jaeckel</a:t>
            </a:r>
            <a:r>
              <a:rPr lang="en-US" b="1" dirty="0">
                <a:solidFill>
                  <a:srgbClr val="FFFFFF"/>
                </a:solidFill>
              </a:rPr>
              <a:t>  </a:t>
            </a:r>
            <a:r>
              <a:rPr lang="en-US" b="1" dirty="0" smtClean="0">
                <a:solidFill>
                  <a:srgbClr val="FFFFFF"/>
                </a:solidFill>
              </a:rPr>
              <a:t>		164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Walter </a:t>
            </a:r>
            <a:r>
              <a:rPr lang="en-US" b="1" dirty="0">
                <a:solidFill>
                  <a:srgbClr val="FFFFFF"/>
                </a:solidFill>
              </a:rPr>
              <a:t>Friedrich </a:t>
            </a:r>
            <a:r>
              <a:rPr lang="en-US" b="1" dirty="0" smtClean="0">
                <a:solidFill>
                  <a:srgbClr val="FFFFFF"/>
                </a:solidFill>
              </a:rPr>
              <a:t>		138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Marton</a:t>
            </a:r>
            <a:r>
              <a:rPr lang="en-US" b="1" dirty="0">
                <a:solidFill>
                  <a:srgbClr val="FFFFFF"/>
                </a:solidFill>
              </a:rPr>
              <a:t>  Kun-</a:t>
            </a:r>
            <a:r>
              <a:rPr lang="en-US" b="1" dirty="0" err="1">
                <a:solidFill>
                  <a:srgbClr val="FFFFFF"/>
                </a:solidFill>
              </a:rPr>
              <a:t>Szabo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 	24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Van </a:t>
            </a:r>
            <a:r>
              <a:rPr lang="en-US" b="1" dirty="0">
                <a:solidFill>
                  <a:srgbClr val="FFFFFF"/>
                </a:solidFill>
              </a:rPr>
              <a:t>Henson </a:t>
            </a:r>
            <a:r>
              <a:rPr lang="en-US" b="1" dirty="0" smtClean="0">
                <a:solidFill>
                  <a:srgbClr val="FFFFFF"/>
                </a:solidFill>
              </a:rPr>
              <a:t>		0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Marianne </a:t>
            </a:r>
            <a:r>
              <a:rPr lang="en-US" b="1" dirty="0">
                <a:solidFill>
                  <a:srgbClr val="FFFFFF"/>
                </a:solidFill>
              </a:rPr>
              <a:t>Guerin </a:t>
            </a:r>
            <a:r>
              <a:rPr lang="en-US" b="1" dirty="0" smtClean="0">
                <a:solidFill>
                  <a:srgbClr val="FFFFFF"/>
                </a:solidFill>
              </a:rPr>
              <a:t>	0 </a:t>
            </a:r>
            <a:r>
              <a:rPr lang="de-DE" b="1" dirty="0">
                <a:solidFill>
                  <a:srgbClr val="FFFFFF"/>
                </a:solidFill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0" y="76200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Brian Roach!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16450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372070"/>
            <a:ext cx="8378653" cy="1754327"/>
          </a:xfrm>
          <a:prstGeom prst="rect">
            <a:avLst/>
          </a:prstGeom>
          <a:solidFill>
            <a:srgbClr val="0000CC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Congratulations Brian!!!!</a:t>
            </a:r>
          </a:p>
          <a:p>
            <a:r>
              <a:rPr lang="en-US" sz="5400" b="1" dirty="0" smtClean="0">
                <a:solidFill>
                  <a:schemeClr val="bg1"/>
                </a:solidFill>
              </a:rPr>
              <a:t>	2X Winner!!!!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2" name="Picture 1" descr="IMG_410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9" t="10081" r="30127" b="15148"/>
          <a:stretch/>
        </p:blipFill>
        <p:spPr>
          <a:xfrm>
            <a:off x="2057400" y="2133600"/>
            <a:ext cx="4349325" cy="448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44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762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Who’ll win next year?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914400" y="1420780"/>
            <a:ext cx="7620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1676400" y="663640"/>
            <a:ext cx="6400800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			2019 	km needed for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			PF	12,000 </a:t>
            </a:r>
            <a:r>
              <a:rPr lang="en-US" b="1" dirty="0" err="1" smtClean="0">
                <a:solidFill>
                  <a:srgbClr val="FFFFFF"/>
                </a:solidFill>
              </a:rPr>
              <a:t>pts</a:t>
            </a:r>
            <a:endParaRPr lang="en-US" b="1" dirty="0">
              <a:solidFill>
                <a:srgbClr val="FFFFFF"/>
              </a:solidFill>
            </a:endParaRPr>
          </a:p>
          <a:p>
            <a:r>
              <a:rPr lang="en-US" b="1" dirty="0" err="1" smtClean="0">
                <a:solidFill>
                  <a:srgbClr val="FFFFFF"/>
                </a:solidFill>
              </a:rPr>
              <a:t>Ramy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Yanetz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		0.7	17143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Brian </a:t>
            </a:r>
            <a:r>
              <a:rPr lang="en-US" b="1" dirty="0">
                <a:solidFill>
                  <a:srgbClr val="FFFFFF"/>
                </a:solidFill>
              </a:rPr>
              <a:t>Roach </a:t>
            </a:r>
            <a:r>
              <a:rPr lang="en-US" b="1" dirty="0" smtClean="0">
                <a:solidFill>
                  <a:srgbClr val="FFFFFF"/>
                </a:solidFill>
              </a:rPr>
              <a:t>		3 	4000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Buzz </a:t>
            </a:r>
            <a:r>
              <a:rPr lang="en-US" b="1" dirty="0">
                <a:solidFill>
                  <a:srgbClr val="FFFFFF"/>
                </a:solidFill>
              </a:rPr>
              <a:t>Graves </a:t>
            </a:r>
            <a:r>
              <a:rPr lang="en-US" b="1" dirty="0" smtClean="0">
                <a:solidFill>
                  <a:srgbClr val="FFFFFF"/>
                </a:solidFill>
              </a:rPr>
              <a:t>		0.7 	17143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Tom </a:t>
            </a:r>
            <a:r>
              <a:rPr lang="en-US" b="1" dirty="0" err="1">
                <a:solidFill>
                  <a:srgbClr val="FF0000"/>
                </a:solidFill>
              </a:rPr>
              <a:t>Anklam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		3 	4000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Dan </a:t>
            </a:r>
            <a:r>
              <a:rPr lang="en-US" b="1" dirty="0">
                <a:solidFill>
                  <a:srgbClr val="FFFFFF"/>
                </a:solidFill>
              </a:rPr>
              <a:t>Colton </a:t>
            </a:r>
            <a:r>
              <a:rPr lang="en-US" b="1" dirty="0" smtClean="0">
                <a:solidFill>
                  <a:srgbClr val="FFFFFF"/>
                </a:solidFill>
              </a:rPr>
              <a:t>		1.5 	8000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Ace </a:t>
            </a:r>
            <a:r>
              <a:rPr lang="en-US" b="1" dirty="0">
                <a:solidFill>
                  <a:srgbClr val="FF0000"/>
                </a:solidFill>
              </a:rPr>
              <a:t>Lewis </a:t>
            </a:r>
            <a:r>
              <a:rPr lang="en-US" b="1" dirty="0" smtClean="0">
                <a:solidFill>
                  <a:srgbClr val="FF0000"/>
                </a:solidFill>
              </a:rPr>
              <a:t>		3 	4000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Andrew </a:t>
            </a:r>
            <a:r>
              <a:rPr lang="en-US" b="1" dirty="0">
                <a:solidFill>
                  <a:srgbClr val="FF0000"/>
                </a:solidFill>
              </a:rPr>
              <a:t>Chant </a:t>
            </a:r>
            <a:r>
              <a:rPr lang="en-US" b="1" dirty="0" smtClean="0">
                <a:solidFill>
                  <a:srgbClr val="FF0000"/>
                </a:solidFill>
              </a:rPr>
              <a:t>		3 	4000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Mike </a:t>
            </a:r>
            <a:r>
              <a:rPr lang="en-US" b="1" dirty="0">
                <a:solidFill>
                  <a:schemeClr val="bg1"/>
                </a:solidFill>
              </a:rPr>
              <a:t>Mayo </a:t>
            </a:r>
            <a:r>
              <a:rPr lang="en-US" b="1" dirty="0" smtClean="0">
                <a:solidFill>
                  <a:schemeClr val="bg1"/>
                </a:solidFill>
              </a:rPr>
              <a:t>		1 	12000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Brent </a:t>
            </a:r>
            <a:r>
              <a:rPr lang="en-US" b="1" dirty="0">
                <a:solidFill>
                  <a:srgbClr val="FF0000"/>
                </a:solidFill>
              </a:rPr>
              <a:t>Davidson </a:t>
            </a:r>
            <a:r>
              <a:rPr lang="en-US" b="1" dirty="0" smtClean="0">
                <a:solidFill>
                  <a:srgbClr val="FF0000"/>
                </a:solidFill>
              </a:rPr>
              <a:t>		3 	4000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Matthew </a:t>
            </a:r>
            <a:r>
              <a:rPr lang="en-US" b="1" dirty="0" err="1">
                <a:solidFill>
                  <a:srgbClr val="FFFFFF"/>
                </a:solidFill>
              </a:rPr>
              <a:t>Gast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		3 	4000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Larry </a:t>
            </a:r>
            <a:r>
              <a:rPr lang="en-US" b="1" dirty="0">
                <a:solidFill>
                  <a:srgbClr val="FFFFFF"/>
                </a:solidFill>
              </a:rPr>
              <a:t>Suter </a:t>
            </a:r>
            <a:r>
              <a:rPr lang="en-US" b="1" dirty="0" smtClean="0">
                <a:solidFill>
                  <a:srgbClr val="FFFFFF"/>
                </a:solidFill>
              </a:rPr>
              <a:t>		1 	12000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Willy </a:t>
            </a:r>
            <a:r>
              <a:rPr lang="en-US" b="1" dirty="0">
                <a:solidFill>
                  <a:srgbClr val="FFFFFF"/>
                </a:solidFill>
              </a:rPr>
              <a:t>Snow </a:t>
            </a:r>
            <a:r>
              <a:rPr lang="en-US" b="1" dirty="0" smtClean="0">
                <a:solidFill>
                  <a:srgbClr val="FFFFFF"/>
                </a:solidFill>
              </a:rPr>
              <a:t>		1.5 	8000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Eric </a:t>
            </a:r>
            <a:r>
              <a:rPr lang="en-US" b="1" dirty="0">
                <a:solidFill>
                  <a:srgbClr val="FFFFFF"/>
                </a:solidFill>
              </a:rPr>
              <a:t>Noll </a:t>
            </a:r>
            <a:r>
              <a:rPr lang="en-US" b="1" dirty="0" smtClean="0">
                <a:solidFill>
                  <a:srgbClr val="FFFFFF"/>
                </a:solidFill>
              </a:rPr>
              <a:t>		4 	3000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Jay </a:t>
            </a:r>
            <a:r>
              <a:rPr lang="en-US" b="1" dirty="0" err="1">
                <a:solidFill>
                  <a:srgbClr val="FFFFFF"/>
                </a:solidFill>
              </a:rPr>
              <a:t>Jaeckel</a:t>
            </a:r>
            <a:r>
              <a:rPr lang="en-US" b="1" dirty="0">
                <a:solidFill>
                  <a:srgbClr val="FFFFFF"/>
                </a:solidFill>
              </a:rPr>
              <a:t>  </a:t>
            </a:r>
            <a:r>
              <a:rPr lang="en-US" b="1" dirty="0" smtClean="0">
                <a:solidFill>
                  <a:srgbClr val="FFFFFF"/>
                </a:solidFill>
              </a:rPr>
              <a:t>		4 	3000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Van </a:t>
            </a:r>
            <a:r>
              <a:rPr lang="en-US" b="1" dirty="0">
                <a:solidFill>
                  <a:srgbClr val="FFFFFF"/>
                </a:solidFill>
              </a:rPr>
              <a:t>Henson </a:t>
            </a:r>
            <a:r>
              <a:rPr lang="en-US" b="1" dirty="0" smtClean="0">
                <a:solidFill>
                  <a:srgbClr val="FFFFFF"/>
                </a:solidFill>
              </a:rPr>
              <a:t>		1.5 	8000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Marianne </a:t>
            </a:r>
            <a:r>
              <a:rPr lang="en-US" b="1" dirty="0">
                <a:solidFill>
                  <a:srgbClr val="FFFFFF"/>
                </a:solidFill>
              </a:rPr>
              <a:t>Guerin </a:t>
            </a:r>
            <a:r>
              <a:rPr lang="en-US" b="1" dirty="0" smtClean="0">
                <a:solidFill>
                  <a:srgbClr val="FFFFFF"/>
                </a:solidFill>
              </a:rPr>
              <a:t>	1.5 	8000 </a:t>
            </a:r>
            <a:r>
              <a:rPr lang="nl-NL" b="1" dirty="0">
                <a:solidFill>
                  <a:srgbClr val="FFFFFF"/>
                </a:solidFill>
              </a:rPr>
              <a:t>	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914400" y="1676400"/>
            <a:ext cx="7620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51787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8600" y="228600"/>
            <a:ext cx="8686800" cy="1143000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Coveted 1-26 Trophy recognizing the longest 1-26 OLC flight in 2018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2527" y="2057400"/>
            <a:ext cx="229947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Tom </a:t>
            </a:r>
            <a:r>
              <a:rPr lang="en-US" sz="2800" b="1" dirty="0" err="1" smtClean="0">
                <a:solidFill>
                  <a:srgbClr val="FFFFFF"/>
                </a:solidFill>
              </a:rPr>
              <a:t>Anklam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30 km</a:t>
            </a:r>
          </a:p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Byron</a:t>
            </a:r>
          </a:p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3/23/18</a:t>
            </a:r>
            <a:endParaRPr lang="en-US" sz="28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152400"/>
            <a:ext cx="8305800" cy="1143000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MOST IMPROVED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PILOT 2018:</a:t>
            </a:r>
            <a:b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685800"/>
            <a:ext cx="8229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600" b="1" dirty="0" smtClean="0">
                <a:solidFill>
                  <a:srgbClr val="FFFFFF"/>
                </a:solidFill>
              </a:rPr>
              <a:t>Peter </a:t>
            </a:r>
            <a:r>
              <a:rPr lang="en-US" sz="3600" b="1" dirty="0" err="1" smtClean="0">
                <a:solidFill>
                  <a:srgbClr val="FFFFFF"/>
                </a:solidFill>
              </a:rPr>
              <a:t>Rusko</a:t>
            </a:r>
            <a:endParaRPr lang="en-US" sz="3600" b="1" dirty="0" smtClean="0">
              <a:solidFill>
                <a:srgbClr val="FFFF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rgbClr val="FFFFFF"/>
                </a:solidFill>
              </a:rPr>
              <a:t>Private Pilot rating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rgbClr val="FFFFFF"/>
                </a:solidFill>
              </a:rPr>
              <a:t>Thermal Camp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rgbClr val="FFFFFF"/>
                </a:solidFill>
              </a:rPr>
              <a:t>ASI Checkout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rgbClr val="FFFFFF"/>
                </a:solidFill>
              </a:rPr>
              <a:t>Truckee Checkout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3" name="Picture 2" descr="IMG_08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838200"/>
            <a:ext cx="4114800" cy="548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83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52400" y="76200"/>
            <a:ext cx="8991600" cy="6781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1" charset="-128"/>
            </a:endParaRPr>
          </a:p>
        </p:txBody>
      </p:sp>
      <p:sp>
        <p:nvSpPr>
          <p:cNvPr id="72708" name="TextBox 6"/>
          <p:cNvSpPr txBox="1">
            <a:spLocks noChangeArrowheads="1"/>
          </p:cNvSpPr>
          <p:nvPr/>
        </p:nvSpPr>
        <p:spPr bwMode="auto">
          <a:xfrm>
            <a:off x="1600200" y="2043113"/>
            <a:ext cx="590847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2800" b="1" dirty="0">
                <a:solidFill>
                  <a:srgbClr val="003366"/>
                </a:solidFill>
              </a:rPr>
              <a:t>Certificate  of  Achievement  </a:t>
            </a:r>
            <a:r>
              <a:rPr lang="en-US" sz="2800" b="1" dirty="0" smtClean="0">
                <a:solidFill>
                  <a:srgbClr val="003366"/>
                </a:solidFill>
              </a:rPr>
              <a:t>2018</a:t>
            </a:r>
            <a:endParaRPr lang="en-US" sz="2800" b="1" dirty="0">
              <a:solidFill>
                <a:srgbClr val="003366"/>
              </a:solidFill>
            </a:endParaRPr>
          </a:p>
        </p:txBody>
      </p:sp>
      <p:sp>
        <p:nvSpPr>
          <p:cNvPr id="72709" name="WordArt 5"/>
          <p:cNvSpPr>
            <a:spLocks noChangeArrowheads="1" noChangeShapeType="1" noTextEdit="1"/>
          </p:cNvSpPr>
          <p:nvPr/>
        </p:nvSpPr>
        <p:spPr bwMode="auto">
          <a:xfrm>
            <a:off x="762000" y="1450975"/>
            <a:ext cx="7667625" cy="4953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800" b="1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3399"/>
                </a:solidFill>
                <a:latin typeface="Arial Black"/>
              </a:rPr>
              <a:t>Northern California Soaring Association</a:t>
            </a: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00075" y="3657600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MOST IMPROVED PILOT</a:t>
            </a:r>
            <a:b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Peter </a:t>
            </a:r>
            <a:r>
              <a:rPr lang="en-US" sz="4000" b="1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Rusko</a:t>
            </a:r>
            <a:endParaRPr lang="en-US" sz="40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780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04800" y="1447800"/>
            <a:ext cx="85344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Paul MacDonald  Chief Tow Pilot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Dave </a:t>
            </a:r>
            <a:r>
              <a:rPr lang="en-US" sz="2800" b="1" dirty="0" err="1">
                <a:solidFill>
                  <a:schemeClr val="bg1"/>
                </a:solidFill>
              </a:rPr>
              <a:t>Magaw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Shamim</a:t>
            </a:r>
            <a:r>
              <a:rPr lang="en-US" sz="2800" b="1" dirty="0" smtClean="0">
                <a:solidFill>
                  <a:schemeClr val="bg1"/>
                </a:solidFill>
              </a:rPr>
              <a:t> Mohamed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Ed </a:t>
            </a:r>
            <a:r>
              <a:rPr lang="en-US" sz="2800" b="1" dirty="0" err="1" smtClean="0">
                <a:solidFill>
                  <a:schemeClr val="bg1"/>
                </a:solidFill>
              </a:rPr>
              <a:t>Ott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Dale Roberts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John Scott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Dean Hickman </a:t>
            </a:r>
            <a:r>
              <a:rPr lang="en-US" sz="2800" b="1" dirty="0" smtClean="0">
                <a:solidFill>
                  <a:schemeClr val="bg1"/>
                </a:solidFill>
              </a:rPr>
              <a:t>Smith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John </a:t>
            </a:r>
            <a:r>
              <a:rPr lang="en-US" sz="2800" b="1" dirty="0" err="1" smtClean="0">
                <a:solidFill>
                  <a:schemeClr val="bg1"/>
                </a:solidFill>
              </a:rPr>
              <a:t>Pericich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>
              <a:solidFill>
                <a:srgbClr val="FFFFFF"/>
              </a:solidFill>
            </a:endParaRPr>
          </a:p>
          <a:p>
            <a:endParaRPr lang="en-US" sz="2800" b="1" dirty="0">
              <a:solidFill>
                <a:srgbClr val="FFFFFF"/>
              </a:solidFill>
            </a:endParaRPr>
          </a:p>
          <a:p>
            <a:endParaRPr lang="en-US" sz="2800" b="1" dirty="0" smtClean="0">
              <a:solidFill>
                <a:srgbClr val="FFFFFF"/>
              </a:solidFill>
            </a:endParaRPr>
          </a:p>
          <a:p>
            <a:endParaRPr lang="en-US" sz="2800" b="1" dirty="0" smtClean="0">
              <a:solidFill>
                <a:srgbClr val="FFFFFF"/>
              </a:solidFill>
            </a:endParaRPr>
          </a:p>
          <a:p>
            <a:endParaRPr lang="en-US" sz="2800" b="1" dirty="0" smtClean="0">
              <a:solidFill>
                <a:srgbClr val="FFFFFF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2018 Tow Pilots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42901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-152400"/>
            <a:ext cx="8229600" cy="1143000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2018 Tow Pilot of the Year: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81000" y="685800"/>
            <a:ext cx="8229600" cy="1143000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John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Pericich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4" descr="IMG_1967 (1)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5" t="20680" r="40368" b="30888"/>
          <a:stretch/>
        </p:blipFill>
        <p:spPr>
          <a:xfrm>
            <a:off x="1600200" y="1653518"/>
            <a:ext cx="5334000" cy="459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21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52400"/>
            <a:ext cx="8229600" cy="762000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2018 Camps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81000" y="990600"/>
            <a:ext cx="8458200" cy="4525963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Marianne Guerin- Ran 2018 WSPA at Truckee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Buzz Graves- 14</a:t>
            </a:r>
            <a:r>
              <a:rPr lang="en-US" b="1" baseline="30000" dirty="0" smtClean="0">
                <a:solidFill>
                  <a:schemeClr val="bg1"/>
                </a:solidFill>
              </a:rPr>
              <a:t>th</a:t>
            </a:r>
            <a:r>
              <a:rPr lang="en-US" b="1" dirty="0" smtClean="0">
                <a:solidFill>
                  <a:schemeClr val="bg1"/>
                </a:solidFill>
              </a:rPr>
              <a:t> year as mentor at XC Camp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John S- Assistant Director Thermal Camp &amp; Lead Tow Pilot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Larry- Director Thermal Camp, XC camp mentor, WSPA instructor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Peter </a:t>
            </a:r>
            <a:r>
              <a:rPr lang="en-US" b="1" dirty="0" err="1" smtClean="0">
                <a:solidFill>
                  <a:schemeClr val="bg1"/>
                </a:solidFill>
              </a:rPr>
              <a:t>Rusko</a:t>
            </a:r>
            <a:r>
              <a:rPr lang="en-US" b="1" dirty="0" smtClean="0">
                <a:solidFill>
                  <a:schemeClr val="bg1"/>
                </a:solidFill>
              </a:rPr>
              <a:t>- Thermal Camp</a:t>
            </a:r>
          </a:p>
        </p:txBody>
      </p:sp>
    </p:spTree>
    <p:extLst>
      <p:ext uri="{BB962C8B-B14F-4D97-AF65-F5344CB8AC3E}">
        <p14:creationId xmlns:p14="http://schemas.microsoft.com/office/powerpoint/2010/main" val="312904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-152400"/>
            <a:ext cx="8229600" cy="1143000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2018 Spark Plug: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33400" y="457200"/>
            <a:ext cx="8229600" cy="1143000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Roy Moeller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Picture 1" descr="IMG_004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6"/>
          <a:stretch/>
        </p:blipFill>
        <p:spPr>
          <a:xfrm>
            <a:off x="1828800" y="1524000"/>
            <a:ext cx="5414908" cy="485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51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04800" y="1447800"/>
            <a:ext cx="85344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John Boyce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Buzz Graves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John </a:t>
            </a:r>
            <a:r>
              <a:rPr lang="en-US" sz="2800" b="1" dirty="0" err="1" smtClean="0">
                <a:solidFill>
                  <a:schemeClr val="bg1"/>
                </a:solidFill>
              </a:rPr>
              <a:t>Randazzo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Larry Suter- Chief Flight Instructor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Terence Wilson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John </a:t>
            </a:r>
            <a:r>
              <a:rPr lang="en-US" sz="2800" b="1" dirty="0" err="1" smtClean="0">
                <a:solidFill>
                  <a:schemeClr val="bg1"/>
                </a:solidFill>
              </a:rPr>
              <a:t>Pericich</a:t>
            </a:r>
            <a:r>
              <a:rPr lang="en-US" sz="2800" b="1" dirty="0" smtClean="0">
                <a:solidFill>
                  <a:schemeClr val="bg1"/>
                </a:solidFill>
              </a:rPr>
              <a:t>- New Guy</a:t>
            </a:r>
            <a:endParaRPr lang="en-US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>
              <a:solidFill>
                <a:srgbClr val="FFFFFF"/>
              </a:solidFill>
            </a:endParaRPr>
          </a:p>
          <a:p>
            <a:endParaRPr lang="en-US" sz="2800" b="1" dirty="0">
              <a:solidFill>
                <a:srgbClr val="FFFFFF"/>
              </a:solidFill>
            </a:endParaRPr>
          </a:p>
          <a:p>
            <a:endParaRPr lang="en-US" sz="2800" b="1" dirty="0" smtClean="0">
              <a:solidFill>
                <a:srgbClr val="FFFFFF"/>
              </a:solidFill>
            </a:endParaRPr>
          </a:p>
          <a:p>
            <a:endParaRPr lang="en-US" sz="2800" b="1" dirty="0" smtClean="0">
              <a:solidFill>
                <a:srgbClr val="FFFFFF"/>
              </a:solidFill>
            </a:endParaRPr>
          </a:p>
          <a:p>
            <a:endParaRPr lang="en-US" sz="2800" b="1" dirty="0" smtClean="0">
              <a:solidFill>
                <a:srgbClr val="FFFFFF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2018 Flight Instructors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945289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2018 Instructor Of The Year: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3200" y="762000"/>
            <a:ext cx="3548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John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Pericich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 descr="IMG_944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7" t="19636" r="24687" b="15553"/>
          <a:stretch/>
        </p:blipFill>
        <p:spPr>
          <a:xfrm>
            <a:off x="1828800" y="1650367"/>
            <a:ext cx="5350559" cy="490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43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762000"/>
            <a:ext cx="8229600" cy="1143000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John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Randazzo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NCSA Treasurer since </a:t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Beginning of Time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3200" y="76200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 descr="IMG_844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1" b="29414"/>
          <a:stretch/>
        </p:blipFill>
        <p:spPr>
          <a:xfrm>
            <a:off x="2209800" y="2819400"/>
            <a:ext cx="5105889" cy="36108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152400"/>
            <a:ext cx="68334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2018 Presidential Award: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2231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52400"/>
            <a:ext cx="8229600" cy="762000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2018 Camps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81000" y="990600"/>
            <a:ext cx="8458200" cy="4525963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Brian R- Thermal, XC, Sports Class Contest (all as a slave)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Val M- XC Camp, XC Junior Cap at Avenal, </a:t>
            </a:r>
            <a:r>
              <a:rPr lang="en-US" b="1" dirty="0" err="1" smtClean="0">
                <a:solidFill>
                  <a:schemeClr val="bg1"/>
                </a:solidFill>
              </a:rPr>
              <a:t>Gliderpalooza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Ramy</a:t>
            </a:r>
            <a:r>
              <a:rPr lang="en-US" b="1" dirty="0" smtClean="0">
                <a:solidFill>
                  <a:schemeClr val="bg1"/>
                </a:solidFill>
              </a:rPr>
              <a:t>-	Parowan, Ely, Tonopah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Mike M- FAI Region 11 contest at Truckee</a:t>
            </a:r>
          </a:p>
        </p:txBody>
      </p:sp>
    </p:spTree>
    <p:extLst>
      <p:ext uri="{BB962C8B-B14F-4D97-AF65-F5344CB8AC3E}">
        <p14:creationId xmlns:p14="http://schemas.microsoft.com/office/powerpoint/2010/main" val="146288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FLIGHTS AT NEW GLIDER SITES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81000" y="1371600"/>
            <a:ext cx="8534400" cy="4525963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Val M- Avenal, Truckee, Byron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Dan C- Williams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Melissa K- Byron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Toinie</a:t>
            </a:r>
            <a:r>
              <a:rPr lang="en-US" b="1" dirty="0" smtClean="0">
                <a:solidFill>
                  <a:schemeClr val="bg1"/>
                </a:solidFill>
              </a:rPr>
              <a:t> K- Byron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Montek</a:t>
            </a:r>
            <a:r>
              <a:rPr lang="en-US" b="1" dirty="0" smtClean="0">
                <a:solidFill>
                  <a:schemeClr val="bg1"/>
                </a:solidFill>
              </a:rPr>
              <a:t> S- Byron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Sunny S- </a:t>
            </a:r>
            <a:r>
              <a:rPr lang="en-US" b="1" dirty="0" smtClean="0">
                <a:solidFill>
                  <a:schemeClr val="bg1"/>
                </a:solidFill>
              </a:rPr>
              <a:t>Byron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Van H – Dillingham (Oahu)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74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-152400"/>
            <a:ext cx="8229600" cy="1143000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BESTS/MEMORABLE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2018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28600" y="914400"/>
            <a:ext cx="8458200" cy="4525963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FFFFFF"/>
                </a:solidFill>
              </a:rPr>
              <a:t>Brian R- </a:t>
            </a:r>
            <a:r>
              <a:rPr lang="en-US" sz="2800" b="1" dirty="0" err="1" smtClean="0">
                <a:solidFill>
                  <a:srgbClr val="FFFFFF"/>
                </a:solidFill>
              </a:rPr>
              <a:t>Aerotowing</a:t>
            </a:r>
            <a:r>
              <a:rPr lang="en-US" sz="2800" b="1" dirty="0" smtClean="0">
                <a:solidFill>
                  <a:srgbClr val="FFFFFF"/>
                </a:solidFill>
              </a:rPr>
              <a:t> KP to KTRK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FFFFFF"/>
                </a:solidFill>
              </a:rPr>
              <a:t>Val M- Flying at ASI, Avenal, Truckee in my own glider (what about Byron?)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FFFFFF"/>
                </a:solidFill>
              </a:rPr>
              <a:t>Tony K- </a:t>
            </a:r>
            <a:r>
              <a:rPr lang="en-US" sz="2800" b="1" dirty="0" smtClean="0">
                <a:solidFill>
                  <a:srgbClr val="FFFFFF"/>
                </a:solidFill>
              </a:rPr>
              <a:t>First </a:t>
            </a:r>
            <a:r>
              <a:rPr lang="en-US" sz="2800" b="1" dirty="0" smtClean="0">
                <a:solidFill>
                  <a:srgbClr val="FFFFFF"/>
                </a:solidFill>
              </a:rPr>
              <a:t>Lesson! Joining NCSA in December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FFFFFF"/>
                </a:solidFill>
              </a:rPr>
              <a:t>Melissa K- First Lesson! Being awarded NCSA Scholarship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FFFFFF"/>
                </a:solidFill>
              </a:rPr>
              <a:t>Dan C- Bought his first glider, ASW-20C “DC”. Flying to within eyesight of Burning Man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FFFFFF"/>
                </a:solidFill>
              </a:rPr>
              <a:t>Larry Suter-ASI-Hawthorn-ASI in June. Flying with enthusiastic WSPA participants at Truckee. Most ranked our flights among their most memorable. </a:t>
            </a:r>
          </a:p>
          <a:p>
            <a:pPr>
              <a:lnSpc>
                <a:spcPct val="80000"/>
              </a:lnSpc>
            </a:pPr>
            <a:endParaRPr lang="en-US" sz="28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0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-152400"/>
            <a:ext cx="8229600" cy="1143000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BESTS/MEMORABLE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2018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28600" y="914400"/>
            <a:ext cx="8458200" cy="4525963"/>
          </a:xfrm>
          <a:prstGeom prst="rect">
            <a:avLst/>
          </a:prstGeom>
          <a:noFill/>
          <a:ln cap="flat" algn="ctr"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FFFFFF"/>
                </a:solidFill>
              </a:rPr>
              <a:t>Paul McDonald- Added John P and Charlie </a:t>
            </a:r>
            <a:r>
              <a:rPr lang="en-US" sz="2800" b="1" dirty="0" err="1" smtClean="0">
                <a:solidFill>
                  <a:srgbClr val="FFFFFF"/>
                </a:solidFill>
              </a:rPr>
              <a:t>Bellenie</a:t>
            </a:r>
            <a:r>
              <a:rPr lang="en-US" sz="2800" b="1" dirty="0" smtClean="0">
                <a:solidFill>
                  <a:srgbClr val="FFFFFF"/>
                </a:solidFill>
              </a:rPr>
              <a:t> to the Tow Pilot staff</a:t>
            </a:r>
          </a:p>
          <a:p>
            <a:r>
              <a:rPr lang="en-US" sz="2800" b="1" dirty="0" err="1" smtClean="0">
                <a:solidFill>
                  <a:srgbClr val="FFFFFF"/>
                </a:solidFill>
              </a:rPr>
              <a:t>Ramy</a:t>
            </a:r>
            <a:r>
              <a:rPr lang="en-US" sz="2800" b="1" dirty="0" smtClean="0">
                <a:solidFill>
                  <a:srgbClr val="FFFFFF"/>
                </a:solidFill>
              </a:rPr>
              <a:t>- some fantastic flights to San Francisco/Golden Gate are in wave; to Big Sur Coast and Yosemite Valley</a:t>
            </a:r>
            <a:r>
              <a:rPr lang="en-US" sz="2800" b="1" dirty="0">
                <a:solidFill>
                  <a:srgbClr val="FFFFFF"/>
                </a:solidFill>
              </a:rPr>
              <a:t>. Had 7 flights over 1000km, the highest number of 1000km flights I had in a year (2 from Parowan, 4 from Ely, 1 from Truckee</a:t>
            </a:r>
            <a:r>
              <a:rPr lang="en-US" sz="2800" b="1" dirty="0" smtClean="0">
                <a:solidFill>
                  <a:srgbClr val="FFFFFF"/>
                </a:solidFill>
              </a:rPr>
              <a:t>). Had </a:t>
            </a:r>
            <a:r>
              <a:rPr lang="en-US" sz="2800" b="1" dirty="0">
                <a:solidFill>
                  <a:srgbClr val="FFFFFF"/>
                </a:solidFill>
              </a:rPr>
              <a:t>my fastest year ever: fastest thermal flight averaging 101mph over 1124km, my fastest 2.5 hours segment at 130 mph and my fastest yearly average speed at 61 mph.</a:t>
            </a:r>
          </a:p>
        </p:txBody>
      </p:sp>
    </p:spTree>
    <p:extLst>
      <p:ext uri="{BB962C8B-B14F-4D97-AF65-F5344CB8AC3E}">
        <p14:creationId xmlns:p14="http://schemas.microsoft.com/office/powerpoint/2010/main" val="258940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1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20483</TotalTime>
  <Words>1388</Words>
  <Application>Microsoft Office PowerPoint</Application>
  <PresentationFormat>On-screen Show (4:3)</PresentationFormat>
  <Paragraphs>426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Custom Design</vt:lpstr>
      <vt:lpstr>N.C.S.A BUSINESS MEETING/ AWARDS DINNER - 2019</vt:lpstr>
      <vt:lpstr>Member Achievements and Milestones in 2018  Numbers   Awards and Recognition</vt:lpstr>
      <vt:lpstr>New Glider Ratings or Wings</vt:lpstr>
      <vt:lpstr>CHECK-OUTS IN NEW GLIDERS</vt:lpstr>
      <vt:lpstr>2018 Camps</vt:lpstr>
      <vt:lpstr>2018 Camps</vt:lpstr>
      <vt:lpstr>FLIGHTS AT NEW GLIDER SITES</vt:lpstr>
      <vt:lpstr>BESTS/MEMORABLE in 2018</vt:lpstr>
      <vt:lpstr>BESTS/MEMORABLE in 2018</vt:lpstr>
      <vt:lpstr>BESTS/MEMORABLE in 2018</vt:lpstr>
      <vt:lpstr>BESTS/MEMORABLE in 2018</vt:lpstr>
      <vt:lpstr>Contests in 2018</vt:lpstr>
      <vt:lpstr>PowerPoint Presentation</vt:lpstr>
      <vt:lpstr>PowerPoint Presentation</vt:lpstr>
      <vt:lpstr>Member Achievements and Milestones in 2015  2018 OLC Numbers    Awards and Recognition</vt:lpstr>
      <vt:lpstr>PowerPoint Presentation</vt:lpstr>
      <vt:lpstr>PowerPoint Presentation</vt:lpstr>
      <vt:lpstr>TOTAL NUMBER OF OLC FLIGHTS 2018 </vt:lpstr>
      <vt:lpstr>TOTAL NUMBER OF OLC FLIGHTS 2018 </vt:lpstr>
      <vt:lpstr>TOTAL GLIDER HOURS- 2018 (larger of OLC or reported)</vt:lpstr>
      <vt:lpstr>LONGEST FLIGHT (KM) – FROM BYRON 2018 OLC</vt:lpstr>
      <vt:lpstr>LONGEST FLIGHT (KM) – FROM BYRON 2018 OLC (cont)</vt:lpstr>
      <vt:lpstr>PowerPoint Presentation</vt:lpstr>
      <vt:lpstr>PowerPoint Presentation</vt:lpstr>
      <vt:lpstr>LONGEST DISTANCE (KM) – ANYWHERE 2018 OLC</vt:lpstr>
      <vt:lpstr>LONGEST DISTANCE (KM) – ANYWHERE 2018 OLC</vt:lpstr>
      <vt:lpstr>PowerPoint Presentation</vt:lpstr>
      <vt:lpstr>PowerPoint Presentation</vt:lpstr>
      <vt:lpstr>LONGEST DISTANCE (KM) – IN A CLUB SHIP 2018 OLC</vt:lpstr>
      <vt:lpstr>PowerPoint Presentation</vt:lpstr>
      <vt:lpstr>FASTEST AVERAGE X-C SPEED ANYWHERE (OLC Flight &gt;100km) </vt:lpstr>
      <vt:lpstr>FASTEST AVERAGE X-C SPEED ANYWHERE (OLC Flight &gt;100km) </vt:lpstr>
      <vt:lpstr>PowerPoint Presentation</vt:lpstr>
      <vt:lpstr>PowerPoint Presentation</vt:lpstr>
      <vt:lpstr>Member Achievements and Milestones in 2015  Numbers   Awards and Recognition</vt:lpstr>
      <vt:lpstr>NCSA Cross Country Perpetual Trophy</vt:lpstr>
      <vt:lpstr>The Pilot Factor gives newer XC pilots a real chance (given that Ramy’s already won it twice)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Coveted 1-26 Trophy recognizing the longest 1-26 OLC flight in 2018</vt:lpstr>
      <vt:lpstr>MOST IMPROVED PILOT 2018: </vt:lpstr>
      <vt:lpstr>PowerPoint Presentation</vt:lpstr>
      <vt:lpstr>PowerPoint Presentation</vt:lpstr>
      <vt:lpstr>2018 Tow Pilot of the Year:</vt:lpstr>
      <vt:lpstr>2018 Spark Plug:</vt:lpstr>
      <vt:lpstr>PowerPoint Presentation</vt:lpstr>
      <vt:lpstr>2018 Instructor Of The Year:</vt:lpstr>
      <vt:lpstr> John Randazzo NCSA Treasurer since  The Beginning of Time</vt:lpstr>
    </vt:vector>
  </TitlesOfParts>
  <Company>maximus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SOLO</dc:title>
  <dc:creator>richardpearl</dc:creator>
  <cp:lastModifiedBy>Van</cp:lastModifiedBy>
  <cp:revision>401</cp:revision>
  <dcterms:created xsi:type="dcterms:W3CDTF">2008-01-16T01:06:45Z</dcterms:created>
  <dcterms:modified xsi:type="dcterms:W3CDTF">2019-02-23T21:39:31Z</dcterms:modified>
</cp:coreProperties>
</file>