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34"/>
  </p:notesMasterIdLst>
  <p:sldIdLst>
    <p:sldId id="258" r:id="rId3"/>
    <p:sldId id="300" r:id="rId4"/>
    <p:sldId id="290" r:id="rId5"/>
    <p:sldId id="298" r:id="rId6"/>
    <p:sldId id="299" r:id="rId7"/>
    <p:sldId id="325" r:id="rId8"/>
    <p:sldId id="320" r:id="rId9"/>
    <p:sldId id="321" r:id="rId10"/>
    <p:sldId id="323" r:id="rId11"/>
    <p:sldId id="326" r:id="rId12"/>
    <p:sldId id="260" r:id="rId13"/>
    <p:sldId id="263" r:id="rId14"/>
    <p:sldId id="302" r:id="rId15"/>
    <p:sldId id="304" r:id="rId16"/>
    <p:sldId id="305" r:id="rId17"/>
    <p:sldId id="306" r:id="rId18"/>
    <p:sldId id="307" r:id="rId19"/>
    <p:sldId id="308" r:id="rId20"/>
    <p:sldId id="310" r:id="rId21"/>
    <p:sldId id="309" r:id="rId22"/>
    <p:sldId id="311" r:id="rId23"/>
    <p:sldId id="312" r:id="rId24"/>
    <p:sldId id="264" r:id="rId25"/>
    <p:sldId id="265" r:id="rId26"/>
    <p:sldId id="328" r:id="rId27"/>
    <p:sldId id="283" r:id="rId28"/>
    <p:sldId id="284" r:id="rId29"/>
    <p:sldId id="268" r:id="rId30"/>
    <p:sldId id="297" r:id="rId31"/>
    <p:sldId id="327" r:id="rId32"/>
    <p:sldId id="32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43" autoAdjust="0"/>
  </p:normalViewPr>
  <p:slideViewPr>
    <p:cSldViewPr>
      <p:cViewPr varScale="1">
        <p:scale>
          <a:sx n="75" d="100"/>
          <a:sy n="75" d="100"/>
        </p:scale>
        <p:origin x="-182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4CB695-4C5F-49FE-8747-E974D6DAC4D0}" type="datetimeFigureOut">
              <a:rPr lang="en-US" smtClean="0"/>
              <a:pPr/>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30B08-2796-4BAF-8423-3ECA0093F3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130B08-2796-4BAF-8423-3ECA0093F3EF}"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Byron 2015 traces including 3 wave flights</a:t>
            </a:r>
            <a:endParaRPr lang="en-US" dirty="0"/>
          </a:p>
        </p:txBody>
      </p:sp>
      <p:sp>
        <p:nvSpPr>
          <p:cNvPr id="4" name="Slide Number Placeholder 3"/>
          <p:cNvSpPr>
            <a:spLocks noGrp="1"/>
          </p:cNvSpPr>
          <p:nvPr>
            <p:ph type="sldNum" sz="quarter" idx="10"/>
          </p:nvPr>
        </p:nvSpPr>
        <p:spPr/>
        <p:txBody>
          <a:bodyPr/>
          <a:lstStyle/>
          <a:p>
            <a:fld id="{76130B08-2796-4BAF-8423-3ECA0093F3EF}"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32A0B-26A6-4C1F-BD23-6A1AF30E09AC}" type="slidenum">
              <a:rPr lang="en-US"/>
              <a:pPr/>
              <a:t>28</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130B08-2796-4BAF-8423-3ECA0093F3EF}"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D7A79CB-159D-4B28-8ADF-034A9ED2E40A}" type="slidenum">
              <a:rPr lang="en-US" smtClean="0"/>
              <a:pPr/>
              <a:t>14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Comparison between cu potential prediction showing high potential for cu along the Diablo range, mendocinoes and likely OD over the Sierras, vs actual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4626C4D-082F-4FE7-A5D3-0F825BD265A6}" type="slidenum">
              <a:rPr lang="en-US" smtClean="0"/>
              <a:pPr/>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Comparison between actual to  total cloud cover predicting high clouds (cirrus) only over northern part of the state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42CD333-885F-4A8D-BC03-16BA99C587EA}" type="slidenum">
              <a:rPr lang="en-US" smtClean="0"/>
              <a:pPr/>
              <a:t>21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2664815-4823-4AEF-B193-836D70E56232}" type="slidenum">
              <a:rPr lang="en-US" smtClean="0"/>
              <a:pPr/>
              <a:t>22</a:t>
            </a:fld>
            <a:endParaRPr lang="en-US" smtClean="0"/>
          </a:p>
        </p:txBody>
      </p:sp>
      <p:sp>
        <p:nvSpPr>
          <p:cNvPr id="378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9" tIns="45715" rIns="91429" bIns="45715" anchor="b"/>
          <a:lstStyle/>
          <a:p>
            <a:pPr algn="r"/>
            <a:fld id="{0EE060EA-F0BC-4539-8901-D424587ED64D}" type="slidenum">
              <a:rPr lang="en-US" sz="1200"/>
              <a:pPr algn="r"/>
              <a:t>22</a:t>
            </a:fld>
            <a:endParaRPr lang="en-US" sz="120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lIns="91429" tIns="45715" rIns="91429" bIns="45715"/>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130B08-2796-4BAF-8423-3ECA0093F3EF}"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A1BE6-BDB3-4949-BB61-DD9AD110C7E4}" type="slidenum">
              <a:rPr lang="en-US"/>
              <a:pPr/>
              <a:t>24</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E23A1-C674-4DB7-A98C-62F4D0AFA7B8}" type="slidenum">
              <a:rPr lang="en-US"/>
              <a:pPr/>
              <a:t>26</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5" name="Rectangle 7"/>
          <p:cNvSpPr>
            <a:spLocks noGrp="1" noChangeArrowheads="1"/>
          </p:cNvSpPr>
          <p:nvPr>
            <p:ph type="ctrTitle"/>
          </p:nvPr>
        </p:nvSpPr>
        <p:spPr>
          <a:xfrm>
            <a:off x="609600" y="1447801"/>
            <a:ext cx="8077200" cy="838200"/>
          </a:xfrm>
        </p:spPr>
        <p:txBody>
          <a:bodyPr/>
          <a:lstStyle>
            <a:lvl1pPr algn="ctr">
              <a:defRPr sz="4600">
                <a:solidFill>
                  <a:srgbClr val="000099"/>
                </a:solidFill>
              </a:defRPr>
            </a:lvl1pPr>
          </a:lstStyle>
          <a:p>
            <a:pPr lvl="0"/>
            <a:r>
              <a:rPr lang="en-US" altLang="en-US" noProof="0" dirty="0" smtClean="0"/>
              <a:t>Click to edit Master title style</a:t>
            </a:r>
          </a:p>
        </p:txBody>
      </p:sp>
      <p:sp>
        <p:nvSpPr>
          <p:cNvPr id="12296" name="Rectangle 8"/>
          <p:cNvSpPr>
            <a:spLocks noGrp="1" noChangeArrowheads="1"/>
          </p:cNvSpPr>
          <p:nvPr>
            <p:ph type="subTitle" idx="1"/>
          </p:nvPr>
        </p:nvSpPr>
        <p:spPr>
          <a:xfrm>
            <a:off x="914400" y="2286000"/>
            <a:ext cx="7848600" cy="3810000"/>
          </a:xfrm>
        </p:spPr>
        <p:txBody>
          <a:bodyPr/>
          <a:lstStyle>
            <a:lvl1pPr marL="0" indent="0">
              <a:buFont typeface="Wingdings" pitchFamily="2" charset="2"/>
              <a:buNone/>
              <a:defRPr>
                <a:solidFill>
                  <a:srgbClr val="3333CC"/>
                </a:solidFill>
              </a:defRPr>
            </a:lvl1pPr>
          </a:lstStyle>
          <a:p>
            <a:pPr lvl="0"/>
            <a:r>
              <a:rPr lang="en-US" altLang="en-US" noProof="0" smtClean="0"/>
              <a:t>Click to edit Master subtitle style</a:t>
            </a:r>
          </a:p>
        </p:txBody>
      </p:sp>
      <p:sp>
        <p:nvSpPr>
          <p:cNvPr id="12297" name="Rectangle 9"/>
          <p:cNvSpPr>
            <a:spLocks noGrp="1" noChangeArrowheads="1"/>
          </p:cNvSpPr>
          <p:nvPr>
            <p:ph type="dt" sz="half" idx="2"/>
          </p:nvPr>
        </p:nvSpPr>
        <p:spPr>
          <a:xfrm>
            <a:off x="457200" y="6248400"/>
            <a:ext cx="2133600" cy="471488"/>
          </a:xfrm>
        </p:spPr>
        <p:txBody>
          <a:bodyPr/>
          <a:lstStyle>
            <a:lvl1pPr>
              <a:defRPr/>
            </a:lvl1pPr>
          </a:lstStyle>
          <a:p>
            <a:endParaRPr lang="en-US" altLang="en-US"/>
          </a:p>
        </p:txBody>
      </p:sp>
      <p:sp>
        <p:nvSpPr>
          <p:cNvPr id="12298" name="Rectangle 10"/>
          <p:cNvSpPr>
            <a:spLocks noGrp="1" noChangeArrowheads="1"/>
          </p:cNvSpPr>
          <p:nvPr>
            <p:ph type="ftr" sz="quarter" idx="3"/>
          </p:nvPr>
        </p:nvSpPr>
        <p:spPr>
          <a:xfrm>
            <a:off x="3124200" y="6253163"/>
            <a:ext cx="2895600" cy="457200"/>
          </a:xfrm>
        </p:spPr>
        <p:txBody>
          <a:bodyPr/>
          <a:lstStyle>
            <a:lvl1pPr>
              <a:defRPr/>
            </a:lvl1pPr>
          </a:lstStyle>
          <a:p>
            <a:endParaRPr lang="en-US" altLang="en-US"/>
          </a:p>
        </p:txBody>
      </p:sp>
      <p:sp>
        <p:nvSpPr>
          <p:cNvPr id="12299" name="Rectangle 11"/>
          <p:cNvSpPr>
            <a:spLocks noGrp="1" noChangeArrowheads="1"/>
          </p:cNvSpPr>
          <p:nvPr>
            <p:ph type="sldNum" sz="quarter" idx="4"/>
          </p:nvPr>
        </p:nvSpPr>
        <p:spPr>
          <a:xfrm>
            <a:off x="6553200" y="6248400"/>
            <a:ext cx="2133600" cy="471488"/>
          </a:xfrm>
        </p:spPr>
        <p:txBody>
          <a:bodyPr/>
          <a:lstStyle>
            <a:lvl1pPr>
              <a:defRPr/>
            </a:lvl1pPr>
          </a:lstStyle>
          <a:p>
            <a:fld id="{ADDB6EEC-F466-4441-9D60-9A7245670547}" type="slidenum">
              <a:rPr lang="en-US" altLang="en-US"/>
              <a:pPr/>
              <a:t>‹#›</a:t>
            </a:fld>
            <a:endParaRPr lang="en-US" altLang="en-US"/>
          </a:p>
        </p:txBody>
      </p:sp>
      <p:pic>
        <p:nvPicPr>
          <p:cNvPr id="12300" name="Picture 12" descr="pasco-header.gif"/>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26973"/>
            <a:ext cx="6096000" cy="1302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45961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8201CF-C295-4510-AADD-A6FC5FF58DB0}" type="slidenum">
              <a:rPr lang="en-US" altLang="en-US"/>
              <a:pPr/>
              <a:t>‹#›</a:t>
            </a:fld>
            <a:endParaRPr lang="en-US" altLang="en-US"/>
          </a:p>
        </p:txBody>
      </p:sp>
    </p:spTree>
    <p:extLst>
      <p:ext uri="{BB962C8B-B14F-4D97-AF65-F5344CB8AC3E}">
        <p14:creationId xmlns="" xmlns:p14="http://schemas.microsoft.com/office/powerpoint/2010/main" val="379066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41A8D8-354D-46B8-8FF3-BD55BA95A187}" type="slidenum">
              <a:rPr lang="en-US" altLang="en-US"/>
              <a:pPr/>
              <a:t>‹#›</a:t>
            </a:fld>
            <a:endParaRPr lang="en-US" altLang="en-US"/>
          </a:p>
        </p:txBody>
      </p:sp>
    </p:spTree>
    <p:extLst>
      <p:ext uri="{BB962C8B-B14F-4D97-AF65-F5344CB8AC3E}">
        <p14:creationId xmlns="" xmlns:p14="http://schemas.microsoft.com/office/powerpoint/2010/main" val="244540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5" name="Rectangle 7"/>
          <p:cNvSpPr>
            <a:spLocks noGrp="1" noChangeArrowheads="1"/>
          </p:cNvSpPr>
          <p:nvPr>
            <p:ph type="ctrTitle"/>
          </p:nvPr>
        </p:nvSpPr>
        <p:spPr>
          <a:xfrm>
            <a:off x="609600" y="1447801"/>
            <a:ext cx="8077200" cy="838200"/>
          </a:xfrm>
        </p:spPr>
        <p:txBody>
          <a:bodyPr/>
          <a:lstStyle>
            <a:lvl1pPr algn="ctr">
              <a:defRPr sz="4600">
                <a:solidFill>
                  <a:srgbClr val="000099"/>
                </a:solidFill>
              </a:defRPr>
            </a:lvl1pPr>
          </a:lstStyle>
          <a:p>
            <a:pPr lvl="0"/>
            <a:r>
              <a:rPr lang="en-US" altLang="en-US" noProof="0" dirty="0" smtClean="0"/>
              <a:t>Click to edit Master title style</a:t>
            </a:r>
          </a:p>
        </p:txBody>
      </p:sp>
      <p:sp>
        <p:nvSpPr>
          <p:cNvPr id="12296" name="Rectangle 8"/>
          <p:cNvSpPr>
            <a:spLocks noGrp="1" noChangeArrowheads="1"/>
          </p:cNvSpPr>
          <p:nvPr>
            <p:ph type="subTitle" idx="1"/>
          </p:nvPr>
        </p:nvSpPr>
        <p:spPr>
          <a:xfrm>
            <a:off x="914400" y="2286000"/>
            <a:ext cx="7848600" cy="3810000"/>
          </a:xfrm>
        </p:spPr>
        <p:txBody>
          <a:bodyPr/>
          <a:lstStyle>
            <a:lvl1pPr marL="0" indent="0">
              <a:buFont typeface="Wingdings" pitchFamily="2" charset="2"/>
              <a:buNone/>
              <a:defRPr>
                <a:solidFill>
                  <a:srgbClr val="3333CC"/>
                </a:solidFill>
              </a:defRPr>
            </a:lvl1pPr>
          </a:lstStyle>
          <a:p>
            <a:pPr lvl="0"/>
            <a:r>
              <a:rPr lang="en-US" altLang="en-US" noProof="0" smtClean="0"/>
              <a:t>Click to edit Master subtitle style</a:t>
            </a:r>
          </a:p>
        </p:txBody>
      </p:sp>
      <p:sp>
        <p:nvSpPr>
          <p:cNvPr id="12297" name="Rectangle 9"/>
          <p:cNvSpPr>
            <a:spLocks noGrp="1" noChangeArrowheads="1"/>
          </p:cNvSpPr>
          <p:nvPr>
            <p:ph type="dt" sz="half" idx="2"/>
          </p:nvPr>
        </p:nvSpPr>
        <p:spPr>
          <a:xfrm>
            <a:off x="457200" y="6248400"/>
            <a:ext cx="2133600" cy="471488"/>
          </a:xfrm>
        </p:spPr>
        <p:txBody>
          <a:bodyPr/>
          <a:lstStyle>
            <a:lvl1pPr>
              <a:defRPr/>
            </a:lvl1pPr>
          </a:lstStyle>
          <a:p>
            <a:endParaRPr lang="en-US" altLang="en-US">
              <a:solidFill>
                <a:srgbClr val="000000"/>
              </a:solidFill>
            </a:endParaRPr>
          </a:p>
        </p:txBody>
      </p:sp>
      <p:sp>
        <p:nvSpPr>
          <p:cNvPr id="12298" name="Rectangle 10"/>
          <p:cNvSpPr>
            <a:spLocks noGrp="1" noChangeArrowheads="1"/>
          </p:cNvSpPr>
          <p:nvPr>
            <p:ph type="ftr" sz="quarter" idx="3"/>
          </p:nvPr>
        </p:nvSpPr>
        <p:spPr>
          <a:xfrm>
            <a:off x="3124200" y="6253163"/>
            <a:ext cx="2895600" cy="457200"/>
          </a:xfrm>
        </p:spPr>
        <p:txBody>
          <a:bodyPr/>
          <a:lstStyle>
            <a:lvl1pPr>
              <a:defRPr/>
            </a:lvl1pPr>
          </a:lstStyle>
          <a:p>
            <a:endParaRPr lang="en-US" altLang="en-US">
              <a:solidFill>
                <a:srgbClr val="000000"/>
              </a:solidFill>
            </a:endParaRPr>
          </a:p>
        </p:txBody>
      </p:sp>
      <p:sp>
        <p:nvSpPr>
          <p:cNvPr id="12299" name="Rectangle 11"/>
          <p:cNvSpPr>
            <a:spLocks noGrp="1" noChangeArrowheads="1"/>
          </p:cNvSpPr>
          <p:nvPr>
            <p:ph type="sldNum" sz="quarter" idx="4"/>
          </p:nvPr>
        </p:nvSpPr>
        <p:spPr>
          <a:xfrm>
            <a:off x="6553200" y="6248400"/>
            <a:ext cx="2133600" cy="471488"/>
          </a:xfrm>
        </p:spPr>
        <p:txBody>
          <a:bodyPr/>
          <a:lstStyle>
            <a:lvl1pPr>
              <a:defRPr/>
            </a:lvl1pPr>
          </a:lstStyle>
          <a:p>
            <a:fld id="{ADDB6EEC-F466-4441-9D60-9A7245670547}" type="slidenum">
              <a:rPr lang="en-US" altLang="en-US">
                <a:solidFill>
                  <a:srgbClr val="000000"/>
                </a:solidFill>
              </a:rPr>
              <a:pPr/>
              <a:t>‹#›</a:t>
            </a:fld>
            <a:endParaRPr lang="en-US" altLang="en-US">
              <a:solidFill>
                <a:srgbClr val="000000"/>
              </a:solidFill>
            </a:endParaRPr>
          </a:p>
        </p:txBody>
      </p:sp>
      <p:pic>
        <p:nvPicPr>
          <p:cNvPr id="12300" name="Picture 12" descr="pasco-header.gif"/>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26973"/>
            <a:ext cx="6096000" cy="1302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45961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350FC0-3291-470F-8587-ADA2F2A704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730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C700F4-BEFD-4F2D-86E0-113C456398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418554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127BB4-304F-4F3D-8C31-92F469326A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882133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0384EBE-F617-42C2-9830-50BE1B3D03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138150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B3F950-E679-46AC-BEB5-ED2D3FB1D1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1972357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AD9A954-E0E7-435A-A577-C89699FB36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52815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BB1EC7-83C0-4001-B9A9-6498AC54FC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76606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350FC0-3291-470F-8587-ADA2F2A704BE}" type="slidenum">
              <a:rPr lang="en-US" altLang="en-US"/>
              <a:pPr/>
              <a:t>‹#›</a:t>
            </a:fld>
            <a:endParaRPr lang="en-US" altLang="en-US"/>
          </a:p>
        </p:txBody>
      </p:sp>
    </p:spTree>
    <p:extLst>
      <p:ext uri="{BB962C8B-B14F-4D97-AF65-F5344CB8AC3E}">
        <p14:creationId xmlns="" xmlns:p14="http://schemas.microsoft.com/office/powerpoint/2010/main" val="37309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5DACBF-DF1C-41A7-B45E-25DEDB493E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4034908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201CF-C295-4510-AADD-A6FC5FF58D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790663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41A8D8-354D-46B8-8FF3-BD55BA95A1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244540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C700F4-BEFD-4F2D-86E0-113C456398F9}" type="slidenum">
              <a:rPr lang="en-US" altLang="en-US"/>
              <a:pPr/>
              <a:t>‹#›</a:t>
            </a:fld>
            <a:endParaRPr lang="en-US" altLang="en-US"/>
          </a:p>
        </p:txBody>
      </p:sp>
    </p:spTree>
    <p:extLst>
      <p:ext uri="{BB962C8B-B14F-4D97-AF65-F5344CB8AC3E}">
        <p14:creationId xmlns="" xmlns:p14="http://schemas.microsoft.com/office/powerpoint/2010/main" val="418554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3127BB4-304F-4F3D-8C31-92F469326AF2}" type="slidenum">
              <a:rPr lang="en-US" altLang="en-US"/>
              <a:pPr/>
              <a:t>‹#›</a:t>
            </a:fld>
            <a:endParaRPr lang="en-US" altLang="en-US"/>
          </a:p>
        </p:txBody>
      </p:sp>
    </p:spTree>
    <p:extLst>
      <p:ext uri="{BB962C8B-B14F-4D97-AF65-F5344CB8AC3E}">
        <p14:creationId xmlns="" xmlns:p14="http://schemas.microsoft.com/office/powerpoint/2010/main" val="388213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0384EBE-F617-42C2-9830-50BE1B3D038F}" type="slidenum">
              <a:rPr lang="en-US" altLang="en-US"/>
              <a:pPr/>
              <a:t>‹#›</a:t>
            </a:fld>
            <a:endParaRPr lang="en-US" altLang="en-US"/>
          </a:p>
        </p:txBody>
      </p:sp>
    </p:spTree>
    <p:extLst>
      <p:ext uri="{BB962C8B-B14F-4D97-AF65-F5344CB8AC3E}">
        <p14:creationId xmlns="" xmlns:p14="http://schemas.microsoft.com/office/powerpoint/2010/main" val="138150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3B3F950-E679-46AC-BEB5-ED2D3FB1D1EC}" type="slidenum">
              <a:rPr lang="en-US" altLang="en-US"/>
              <a:pPr/>
              <a:t>‹#›</a:t>
            </a:fld>
            <a:endParaRPr lang="en-US" altLang="en-US"/>
          </a:p>
        </p:txBody>
      </p:sp>
    </p:spTree>
    <p:extLst>
      <p:ext uri="{BB962C8B-B14F-4D97-AF65-F5344CB8AC3E}">
        <p14:creationId xmlns="" xmlns:p14="http://schemas.microsoft.com/office/powerpoint/2010/main" val="197235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AD9A954-E0E7-435A-A577-C89699FB3674}" type="slidenum">
              <a:rPr lang="en-US" altLang="en-US"/>
              <a:pPr/>
              <a:t>‹#›</a:t>
            </a:fld>
            <a:endParaRPr lang="en-US" altLang="en-US"/>
          </a:p>
        </p:txBody>
      </p:sp>
    </p:spTree>
    <p:extLst>
      <p:ext uri="{BB962C8B-B14F-4D97-AF65-F5344CB8AC3E}">
        <p14:creationId xmlns="" xmlns:p14="http://schemas.microsoft.com/office/powerpoint/2010/main" val="352815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8BB1EC7-83C0-4001-B9A9-6498AC54FCE4}" type="slidenum">
              <a:rPr lang="en-US" altLang="en-US"/>
              <a:pPr/>
              <a:t>‹#›</a:t>
            </a:fld>
            <a:endParaRPr lang="en-US" altLang="en-US"/>
          </a:p>
        </p:txBody>
      </p:sp>
    </p:spTree>
    <p:extLst>
      <p:ext uri="{BB962C8B-B14F-4D97-AF65-F5344CB8AC3E}">
        <p14:creationId xmlns="" xmlns:p14="http://schemas.microsoft.com/office/powerpoint/2010/main" val="37660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5DACBF-DF1C-41A7-B45E-25DEDB493E53}" type="slidenum">
              <a:rPr lang="en-US" altLang="en-US"/>
              <a:pPr/>
              <a:t>‹#›</a:t>
            </a:fld>
            <a:endParaRPr lang="en-US" altLang="en-US"/>
          </a:p>
        </p:txBody>
      </p:sp>
    </p:spTree>
    <p:extLst>
      <p:ext uri="{BB962C8B-B14F-4D97-AF65-F5344CB8AC3E}">
        <p14:creationId xmlns="" xmlns:p14="http://schemas.microsoft.com/office/powerpoint/2010/main" val="403490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152400"/>
            <a:ext cx="8686800" cy="6096000"/>
            <a:chOff x="0" y="96"/>
            <a:chExt cx="5472" cy="3840"/>
          </a:xfrm>
        </p:grpSpPr>
        <p:sp>
          <p:nvSpPr>
            <p:cNvPr id="1126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1126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499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11269"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70"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71"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127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1127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28BD1F8F-6A23-423D-8933-376AD20BC359}" type="slidenum">
              <a:rPr lang="en-US" altLang="en-US"/>
              <a:pPr/>
              <a:t>‹#›</a:t>
            </a:fld>
            <a:endParaRPr lang="en-US" altLang="en-US"/>
          </a:p>
        </p:txBody>
      </p:sp>
    </p:spTree>
    <p:extLst>
      <p:ext uri="{BB962C8B-B14F-4D97-AF65-F5344CB8AC3E}">
        <p14:creationId xmlns="" xmlns:p14="http://schemas.microsoft.com/office/powerpoint/2010/main" val="30131456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2400"/>
            <a:ext cx="8686800" cy="6096000"/>
            <a:chOff x="0" y="96"/>
            <a:chExt cx="5472" cy="3840"/>
          </a:xfrm>
        </p:grpSpPr>
        <p:sp>
          <p:nvSpPr>
            <p:cNvPr id="1126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rgbClr val="000000"/>
                </a:solidFill>
                <a:latin typeface="Times New Roman" pitchFamily="18" charset="0"/>
              </a:endParaRPr>
            </a:p>
          </p:txBody>
        </p:sp>
        <p:sp>
          <p:nvSpPr>
            <p:cNvPr id="1126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499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z="2400">
                <a:solidFill>
                  <a:srgbClr val="000000"/>
                </a:solidFill>
                <a:latin typeface="Times New Roman" pitchFamily="18" charset="0"/>
              </a:endParaRPr>
            </a:p>
          </p:txBody>
        </p:sp>
        <p:sp>
          <p:nvSpPr>
            <p:cNvPr id="11269"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11270"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71"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solidFill>
                <a:srgbClr val="000000"/>
              </a:solidFill>
            </a:endParaRPr>
          </a:p>
        </p:txBody>
      </p:sp>
      <p:sp>
        <p:nvSpPr>
          <p:cNvPr id="1127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solidFill>
                <a:srgbClr val="000000"/>
              </a:solidFill>
            </a:endParaRPr>
          </a:p>
        </p:txBody>
      </p:sp>
      <p:sp>
        <p:nvSpPr>
          <p:cNvPr id="1127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28BD1F8F-6A23-423D-8933-376AD20BC3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0131456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wrh.noaa.gov/mtr/forecast.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057400"/>
            <a:ext cx="8077200" cy="838200"/>
          </a:xfrm>
        </p:spPr>
        <p:txBody>
          <a:bodyPr/>
          <a:lstStyle/>
          <a:p>
            <a:r>
              <a:rPr lang="en-US" dirty="0" smtClean="0"/>
              <a:t>Cross country decisions, soaring forecast and flight planning from Byron</a:t>
            </a:r>
            <a:endParaRPr lang="en-US" dirty="0"/>
          </a:p>
        </p:txBody>
      </p:sp>
      <p:sp>
        <p:nvSpPr>
          <p:cNvPr id="5" name="Subtitle 4"/>
          <p:cNvSpPr>
            <a:spLocks noGrp="1"/>
          </p:cNvSpPr>
          <p:nvPr>
            <p:ph type="subTitle" idx="1"/>
          </p:nvPr>
        </p:nvSpPr>
        <p:spPr>
          <a:xfrm>
            <a:off x="914400" y="3733800"/>
            <a:ext cx="7848600" cy="2362200"/>
          </a:xfrm>
        </p:spPr>
        <p:txBody>
          <a:bodyPr/>
          <a:lstStyle/>
          <a:p>
            <a:pPr algn="ctr"/>
            <a:endParaRPr lang="en-US" dirty="0" smtClean="0"/>
          </a:p>
          <a:p>
            <a:pPr algn="ctr"/>
            <a:r>
              <a:rPr lang="en-US" dirty="0" err="1" smtClean="0"/>
              <a:t>Ramy</a:t>
            </a:r>
            <a:r>
              <a:rPr lang="en-US" dirty="0" smtClean="0"/>
              <a:t> </a:t>
            </a:r>
            <a:r>
              <a:rPr lang="en-US" dirty="0" err="1" smtClean="0"/>
              <a:t>Yanetz</a:t>
            </a:r>
            <a:endParaRPr lang="en-US" dirty="0" smtClean="0"/>
          </a:p>
          <a:p>
            <a:pPr algn="ctr"/>
            <a:r>
              <a:rPr lang="en-US" dirty="0" smtClean="0"/>
              <a:t>Jan 2016</a:t>
            </a:r>
            <a:endParaRPr lang="en-US" dirty="0"/>
          </a:p>
        </p:txBody>
      </p:sp>
    </p:spTree>
    <p:extLst>
      <p:ext uri="{BB962C8B-B14F-4D97-AF65-F5344CB8AC3E}">
        <p14:creationId xmlns="" xmlns:p14="http://schemas.microsoft.com/office/powerpoint/2010/main" val="2154924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lstStyle/>
          <a:p>
            <a:pPr marL="457200" lvl="0" indent="-381000">
              <a:spcBef>
                <a:spcPts val="0"/>
              </a:spcBef>
              <a:buSzPct val="100000"/>
            </a:pPr>
            <a:r>
              <a:rPr lang="en" sz="2800" dirty="0" smtClean="0"/>
              <a:t>Have routes in mind, scope them out</a:t>
            </a:r>
          </a:p>
          <a:p>
            <a:pPr marL="457200" lvl="0" indent="-381000">
              <a:spcBef>
                <a:spcPts val="0"/>
              </a:spcBef>
              <a:buSzPct val="100000"/>
            </a:pPr>
            <a:r>
              <a:rPr lang="en" sz="2800" dirty="0" smtClean="0"/>
              <a:t>Weather - pick a good day, don't wait for epic</a:t>
            </a:r>
          </a:p>
          <a:p>
            <a:pPr marL="914400" lvl="1" indent="-381000">
              <a:spcBef>
                <a:spcPts val="0"/>
              </a:spcBef>
              <a:buSzPct val="100000"/>
            </a:pPr>
            <a:r>
              <a:rPr lang="en" dirty="0" smtClean="0"/>
              <a:t>clouds? great!</a:t>
            </a:r>
          </a:p>
          <a:p>
            <a:pPr marL="914400" lvl="1" indent="-228600">
              <a:spcBef>
                <a:spcPts val="0"/>
              </a:spcBef>
            </a:pPr>
            <a:r>
              <a:rPr lang="en" dirty="0" smtClean="0"/>
              <a:t>lift to 7k in the mountains, 5k in the valley</a:t>
            </a:r>
          </a:p>
          <a:p>
            <a:pPr marL="914400" lvl="1" indent="-228600">
              <a:spcBef>
                <a:spcPts val="0"/>
              </a:spcBef>
            </a:pPr>
            <a:r>
              <a:rPr lang="en" dirty="0" smtClean="0"/>
              <a:t>light winds, decent convergence forecast</a:t>
            </a:r>
            <a:endParaRPr lang="en" sz="3200" dirty="0" smtClean="0"/>
          </a:p>
          <a:p>
            <a:pPr marL="457200" lvl="0" indent="-381000">
              <a:spcBef>
                <a:spcPts val="0"/>
              </a:spcBef>
              <a:buSzPct val="100000"/>
            </a:pPr>
            <a:r>
              <a:rPr lang="en" sz="2800" dirty="0" smtClean="0"/>
              <a:t>Peers - fly when others are flying</a:t>
            </a:r>
          </a:p>
          <a:p>
            <a:pPr marL="457200" lvl="0" indent="-381000">
              <a:spcBef>
                <a:spcPts val="0"/>
              </a:spcBef>
              <a:buSzPct val="100000"/>
            </a:pPr>
            <a:r>
              <a:rPr lang="en" sz="2800" dirty="0" smtClean="0"/>
              <a:t>Coordinate retrieve buddies</a:t>
            </a:r>
          </a:p>
          <a:p>
            <a:pPr marL="457200" lvl="0" indent="-381000">
              <a:spcBef>
                <a:spcPts val="0"/>
              </a:spcBef>
              <a:buSzPct val="100000"/>
            </a:pPr>
            <a:r>
              <a:rPr lang="en" sz="2800" dirty="0" smtClean="0"/>
              <a:t>Launch time? turn around time if coming back?</a:t>
            </a:r>
          </a:p>
          <a:p>
            <a:pPr marL="457200" lvl="0" indent="-381000">
              <a:spcBef>
                <a:spcPts val="0"/>
              </a:spcBef>
              <a:buSzPct val="100000"/>
            </a:pPr>
            <a:r>
              <a:rPr lang="en" sz="2800" dirty="0" smtClean="0"/>
              <a:t>Goals? Minimums? Successful Outcomes</a:t>
            </a:r>
            <a:r>
              <a:rPr lang="en" sz="2400" dirty="0" smtClean="0"/>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(continue)</a:t>
            </a:r>
            <a:endParaRPr lang="en-US" dirty="0"/>
          </a:p>
        </p:txBody>
      </p:sp>
      <p:sp>
        <p:nvSpPr>
          <p:cNvPr id="3" name="Content Placeholder 2"/>
          <p:cNvSpPr>
            <a:spLocks noGrp="1"/>
          </p:cNvSpPr>
          <p:nvPr>
            <p:ph idx="1"/>
          </p:nvPr>
        </p:nvSpPr>
        <p:spPr>
          <a:xfrm>
            <a:off x="609600" y="1524000"/>
            <a:ext cx="7924800" cy="4419600"/>
          </a:xfrm>
        </p:spPr>
        <p:txBody>
          <a:bodyPr/>
          <a:lstStyle/>
          <a:p>
            <a:r>
              <a:rPr lang="en-US" sz="2400" dirty="0" smtClean="0"/>
              <a:t>Check the forecast carefully and frequently</a:t>
            </a:r>
          </a:p>
          <a:p>
            <a:pPr marL="742950" lvl="2" indent="-342900">
              <a:buClr>
                <a:schemeClr val="hlink"/>
              </a:buClr>
              <a:buSzPct val="80000"/>
            </a:pPr>
            <a:r>
              <a:rPr lang="en-US" sz="1800" dirty="0" smtClean="0"/>
              <a:t>NAM and RASP </a:t>
            </a:r>
            <a:r>
              <a:rPr lang="en-US" sz="1800" dirty="0" err="1" smtClean="0"/>
              <a:t>Blipmaps</a:t>
            </a:r>
            <a:r>
              <a:rPr lang="en-US" sz="1800" dirty="0" smtClean="0"/>
              <a:t> available up to 3 days</a:t>
            </a:r>
          </a:p>
          <a:p>
            <a:pPr marL="742950" lvl="2" indent="-342900">
              <a:buClr>
                <a:schemeClr val="hlink"/>
              </a:buClr>
              <a:buSzPct val="80000"/>
            </a:pPr>
            <a:r>
              <a:rPr lang="en-US" sz="1800" dirty="0" smtClean="0"/>
              <a:t>Don’t forget to check again in the morning before flight</a:t>
            </a:r>
          </a:p>
          <a:p>
            <a:r>
              <a:rPr lang="en-US" sz="2400" dirty="0" smtClean="0"/>
              <a:t>Be ready early. Timing is everything. </a:t>
            </a:r>
            <a:endParaRPr lang="en-US" sz="2000" dirty="0" smtClean="0"/>
          </a:p>
          <a:p>
            <a:r>
              <a:rPr lang="en-US" sz="2400" dirty="0" smtClean="0"/>
              <a:t>Choose best route for the forecast</a:t>
            </a:r>
          </a:p>
          <a:p>
            <a:r>
              <a:rPr lang="en-US" sz="2400" dirty="0" smtClean="0"/>
              <a:t>Look for unusual soaring conditions and </a:t>
            </a:r>
            <a:r>
              <a:rPr lang="en-US" sz="2400" dirty="0" err="1" smtClean="0"/>
              <a:t>landout</a:t>
            </a:r>
            <a:r>
              <a:rPr lang="en-US" sz="2400" dirty="0" smtClean="0"/>
              <a:t> options to plan new routes and unusual flights</a:t>
            </a:r>
          </a:p>
          <a:p>
            <a:r>
              <a:rPr lang="en-US" sz="2400" dirty="0" smtClean="0"/>
              <a:t>Contingency planning, be flexible. </a:t>
            </a:r>
          </a:p>
          <a:p>
            <a:r>
              <a:rPr lang="en-US" sz="2400" dirty="0" smtClean="0"/>
              <a:t>Be prepared for </a:t>
            </a:r>
            <a:r>
              <a:rPr lang="en-US" sz="2400" dirty="0" err="1" smtClean="0"/>
              <a:t>landout</a:t>
            </a:r>
            <a:r>
              <a:rPr lang="en-US" sz="2400" dirty="0" smtClean="0"/>
              <a:t>, carry spot/</a:t>
            </a:r>
            <a:r>
              <a:rPr lang="en-US" sz="2400" dirty="0" err="1" smtClean="0"/>
              <a:t>Inreach</a:t>
            </a:r>
            <a:endParaRPr lang="en-US" sz="2400" dirty="0" smtClean="0"/>
          </a:p>
          <a:p>
            <a:r>
              <a:rPr lang="en-US" sz="2400" dirty="0" smtClean="0"/>
              <a:t>Plan according to forecast, fly according to weather</a:t>
            </a:r>
          </a:p>
        </p:txBody>
      </p:sp>
    </p:spTree>
    <p:extLst>
      <p:ext uri="{BB962C8B-B14F-4D97-AF65-F5344CB8AC3E}">
        <p14:creationId xmlns="" xmlns:p14="http://schemas.microsoft.com/office/powerpoint/2010/main" val="400863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forecast</a:t>
            </a:r>
            <a:endParaRPr lang="en-US" dirty="0"/>
          </a:p>
        </p:txBody>
      </p:sp>
      <p:sp>
        <p:nvSpPr>
          <p:cNvPr id="3" name="Content Placeholder 2"/>
          <p:cNvSpPr>
            <a:spLocks noGrp="1"/>
          </p:cNvSpPr>
          <p:nvPr>
            <p:ph idx="1"/>
          </p:nvPr>
        </p:nvSpPr>
        <p:spPr>
          <a:xfrm>
            <a:off x="685800" y="1447800"/>
            <a:ext cx="7924800" cy="4419600"/>
          </a:xfrm>
        </p:spPr>
        <p:txBody>
          <a:bodyPr/>
          <a:lstStyle/>
          <a:p>
            <a:pPr>
              <a:lnSpc>
                <a:spcPct val="90000"/>
              </a:lnSpc>
            </a:pPr>
            <a:r>
              <a:rPr lang="en-US" sz="2400" dirty="0" smtClean="0"/>
              <a:t>NWS Forecast discussion </a:t>
            </a:r>
          </a:p>
          <a:p>
            <a:pPr lvl="1">
              <a:lnSpc>
                <a:spcPct val="90000"/>
              </a:lnSpc>
            </a:pPr>
            <a:r>
              <a:rPr lang="en-US" sz="2000" dirty="0" smtClean="0">
                <a:hlinkClick r:id="rId2"/>
              </a:rPr>
              <a:t>http://www.wrh.noaa.gov/mtr/forecast.php</a:t>
            </a:r>
            <a:endParaRPr lang="en-US" sz="2000" dirty="0" smtClean="0"/>
          </a:p>
          <a:p>
            <a:pPr lvl="1">
              <a:lnSpc>
                <a:spcPct val="90000"/>
              </a:lnSpc>
            </a:pPr>
            <a:r>
              <a:rPr lang="en-US" sz="2000" dirty="0" smtClean="0"/>
              <a:t>Area forecast discussion (click on AFD)</a:t>
            </a:r>
          </a:p>
          <a:p>
            <a:pPr lvl="1">
              <a:lnSpc>
                <a:spcPct val="90000"/>
              </a:lnSpc>
            </a:pPr>
            <a:r>
              <a:rPr lang="en-US" sz="1800" dirty="0" smtClean="0"/>
              <a:t>Zone: East Bay Hills and Diablo Range</a:t>
            </a:r>
          </a:p>
          <a:p>
            <a:pPr lvl="1">
              <a:lnSpc>
                <a:spcPct val="90000"/>
              </a:lnSpc>
            </a:pPr>
            <a:r>
              <a:rPr lang="en-US" sz="1800" dirty="0" smtClean="0"/>
              <a:t>Check the 1km satellite image in the morning</a:t>
            </a:r>
          </a:p>
          <a:p>
            <a:pPr>
              <a:lnSpc>
                <a:spcPct val="90000"/>
              </a:lnSpc>
            </a:pPr>
            <a:r>
              <a:rPr lang="en-US" sz="2000" dirty="0" smtClean="0"/>
              <a:t>NAM </a:t>
            </a:r>
            <a:r>
              <a:rPr lang="en-US" sz="2000" dirty="0" err="1" smtClean="0"/>
              <a:t>blipmap</a:t>
            </a:r>
            <a:r>
              <a:rPr lang="en-US" sz="2000" dirty="0" smtClean="0"/>
              <a:t> - most useful and reliable parameters:</a:t>
            </a:r>
          </a:p>
          <a:p>
            <a:pPr lvl="1">
              <a:lnSpc>
                <a:spcPct val="90000"/>
              </a:lnSpc>
            </a:pPr>
            <a:r>
              <a:rPr lang="en-US" sz="1800" dirty="0" smtClean="0"/>
              <a:t>BL Top</a:t>
            </a:r>
          </a:p>
          <a:p>
            <a:pPr lvl="1">
              <a:lnSpc>
                <a:spcPct val="90000"/>
              </a:lnSpc>
            </a:pPr>
            <a:r>
              <a:rPr lang="en-US" sz="1800" dirty="0" smtClean="0"/>
              <a:t>Cu Potential </a:t>
            </a:r>
          </a:p>
          <a:p>
            <a:pPr lvl="1">
              <a:lnSpc>
                <a:spcPct val="90000"/>
              </a:lnSpc>
            </a:pPr>
            <a:r>
              <a:rPr lang="en-US" sz="1800" dirty="0" smtClean="0"/>
              <a:t>Cu </a:t>
            </a:r>
            <a:r>
              <a:rPr lang="en-US" sz="1800" dirty="0" err="1" smtClean="0"/>
              <a:t>cloudbase</a:t>
            </a:r>
            <a:endParaRPr lang="en-US" sz="1800" dirty="0" smtClean="0"/>
          </a:p>
          <a:p>
            <a:pPr lvl="1">
              <a:lnSpc>
                <a:spcPct val="90000"/>
              </a:lnSpc>
            </a:pPr>
            <a:r>
              <a:rPr lang="en-US" sz="1800" dirty="0" smtClean="0"/>
              <a:t>Total cloud cover</a:t>
            </a:r>
          </a:p>
          <a:p>
            <a:pPr lvl="1">
              <a:lnSpc>
                <a:spcPct val="90000"/>
              </a:lnSpc>
            </a:pPr>
            <a:r>
              <a:rPr lang="en-US" sz="1800" dirty="0" smtClean="0"/>
              <a:t>BL Wind</a:t>
            </a:r>
          </a:p>
          <a:p>
            <a:pPr>
              <a:lnSpc>
                <a:spcPct val="90000"/>
              </a:lnSpc>
            </a:pPr>
            <a:r>
              <a:rPr lang="en-US" sz="2000" dirty="0" smtClean="0"/>
              <a:t>RASP most useful and reliable parameters:</a:t>
            </a:r>
          </a:p>
          <a:p>
            <a:pPr lvl="1">
              <a:lnSpc>
                <a:spcPct val="90000"/>
              </a:lnSpc>
            </a:pPr>
            <a:r>
              <a:rPr lang="en-US" sz="1800" dirty="0" smtClean="0"/>
              <a:t>Convergence</a:t>
            </a:r>
          </a:p>
          <a:p>
            <a:pPr lvl="1">
              <a:lnSpc>
                <a:spcPct val="90000"/>
              </a:lnSpc>
            </a:pPr>
            <a:r>
              <a:rPr lang="en-US" sz="1800" dirty="0" smtClean="0"/>
              <a:t>Average H-</a:t>
            </a:r>
            <a:r>
              <a:rPr lang="en-US" sz="1800" dirty="0" err="1" smtClean="0"/>
              <a:t>Crit</a:t>
            </a:r>
            <a:r>
              <a:rPr lang="en-US" sz="1800" dirty="0" smtClean="0"/>
              <a:t>/</a:t>
            </a:r>
            <a:r>
              <a:rPr lang="en-US" sz="1800" dirty="0" err="1" smtClean="0"/>
              <a:t>BLTop</a:t>
            </a:r>
            <a:r>
              <a:rPr lang="en-US" sz="1800" dirty="0" smtClean="0"/>
              <a:t> </a:t>
            </a:r>
          </a:p>
          <a:p>
            <a:pPr lvl="1">
              <a:lnSpc>
                <a:spcPct val="90000"/>
              </a:lnSpc>
            </a:pPr>
            <a:r>
              <a:rPr lang="en-US" sz="1800" dirty="0" smtClean="0"/>
              <a:t>Wave parameters (vertical velocity 850/700/500 and cross sections)</a:t>
            </a:r>
          </a:p>
          <a:p>
            <a:pPr lvl="1">
              <a:lnSpc>
                <a:spcPct val="90000"/>
              </a:lnSpc>
            </a:pPr>
            <a:endParaRPr lang="en-US" dirty="0" smtClean="0"/>
          </a:p>
          <a:p>
            <a:pPr>
              <a:lnSpc>
                <a:spcPct val="90000"/>
              </a:lnSpc>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BlipMap</a:t>
            </a:r>
            <a:r>
              <a:rPr lang="en-US" dirty="0" smtClean="0"/>
              <a:t> NAM model</a:t>
            </a:r>
            <a:endParaRPr lang="en-US" dirty="0"/>
          </a:p>
        </p:txBody>
      </p:sp>
      <p:sp>
        <p:nvSpPr>
          <p:cNvPr id="3" name="Content Placeholder 2"/>
          <p:cNvSpPr>
            <a:spLocks noGrp="1"/>
          </p:cNvSpPr>
          <p:nvPr>
            <p:ph idx="1"/>
          </p:nvPr>
        </p:nvSpPr>
        <p:spPr/>
        <p:txBody>
          <a:bodyPr/>
          <a:lstStyle/>
          <a:p>
            <a:pPr eaLnBrk="1" hangingPunct="1">
              <a:lnSpc>
                <a:spcPct val="80000"/>
              </a:lnSpc>
            </a:pPr>
            <a:r>
              <a:rPr lang="en-US" sz="2400" dirty="0" smtClean="0"/>
              <a:t>Available up to 3 days in advance</a:t>
            </a:r>
          </a:p>
          <a:p>
            <a:pPr eaLnBrk="1" hangingPunct="1">
              <a:lnSpc>
                <a:spcPct val="80000"/>
              </a:lnSpc>
            </a:pPr>
            <a:r>
              <a:rPr lang="en-US" sz="2400" dirty="0" smtClean="0"/>
              <a:t>The most accurate model</a:t>
            </a:r>
          </a:p>
          <a:p>
            <a:pPr eaLnBrk="1" hangingPunct="1">
              <a:lnSpc>
                <a:spcPct val="80000"/>
              </a:lnSpc>
            </a:pPr>
            <a:r>
              <a:rPr lang="en-US" sz="2400" dirty="0" smtClean="0"/>
              <a:t>Best for checking top of lift (</a:t>
            </a:r>
            <a:r>
              <a:rPr lang="en-US" sz="2400" dirty="0" err="1" smtClean="0"/>
              <a:t>BLTop</a:t>
            </a:r>
            <a:r>
              <a:rPr lang="en-US" sz="2400" dirty="0" smtClean="0"/>
              <a:t>), cu potential, </a:t>
            </a:r>
            <a:r>
              <a:rPr lang="en-US" sz="2400" dirty="0" err="1" smtClean="0"/>
              <a:t>cloudbase</a:t>
            </a:r>
            <a:r>
              <a:rPr lang="en-US" sz="2400" dirty="0" smtClean="0"/>
              <a:t>, wind and overcast up to 3 days in advance</a:t>
            </a:r>
          </a:p>
          <a:p>
            <a:pPr eaLnBrk="1" hangingPunct="1">
              <a:lnSpc>
                <a:spcPct val="80000"/>
              </a:lnSpc>
            </a:pPr>
            <a:r>
              <a:rPr lang="en-US" sz="2400" dirty="0" smtClean="0"/>
              <a:t>Easiest map to read due to best color scale</a:t>
            </a:r>
          </a:p>
          <a:p>
            <a:pPr eaLnBrk="1" hangingPunct="1">
              <a:lnSpc>
                <a:spcPct val="80000"/>
              </a:lnSpc>
            </a:pPr>
            <a:r>
              <a:rPr lang="en-US" sz="2400" dirty="0" smtClean="0"/>
              <a:t>Tendency to be overly optimistic in the longer term</a:t>
            </a:r>
          </a:p>
          <a:p>
            <a:pPr lvl="1" eaLnBrk="1" hangingPunct="1">
              <a:lnSpc>
                <a:spcPct val="80000"/>
              </a:lnSpc>
            </a:pPr>
            <a:r>
              <a:rPr lang="en-US" sz="2000" dirty="0" smtClean="0"/>
              <a:t>If it indicates conditions which looks to good to be true, it probably is</a:t>
            </a:r>
          </a:p>
          <a:p>
            <a:pPr lvl="1" eaLnBrk="1" hangingPunct="1">
              <a:lnSpc>
                <a:spcPct val="80000"/>
              </a:lnSpc>
            </a:pPr>
            <a:r>
              <a:rPr lang="en-US" sz="2000" dirty="0" smtClean="0"/>
              <a:t>If it indicates poor weather, it will most likely be true</a:t>
            </a:r>
          </a:p>
          <a:p>
            <a:pPr eaLnBrk="1" hangingPunct="1">
              <a:lnSpc>
                <a:spcPct val="80000"/>
              </a:lnSpc>
            </a:pPr>
            <a:r>
              <a:rPr lang="en-US" sz="2400" dirty="0" smtClean="0"/>
              <a:t>Inaccurate for the valley, Unless it is a post frontal unstable day.</a:t>
            </a:r>
          </a:p>
          <a:p>
            <a:pPr eaLnBrk="1" hangingPunct="1">
              <a:lnSpc>
                <a:spcPct val="80000"/>
              </a:lnSpc>
            </a:pPr>
            <a:r>
              <a:rPr lang="en-US" sz="2400" dirty="0" smtClean="0"/>
              <a:t>Map refreshes every 6 hours</a:t>
            </a:r>
          </a:p>
          <a:p>
            <a:pPr eaLnBrk="1" hangingPunct="1">
              <a:lnSpc>
                <a:spcPct val="80000"/>
              </a:lnSpc>
            </a:pPr>
            <a:r>
              <a:rPr lang="en-US" sz="2400" dirty="0" smtClean="0"/>
              <a:t>last run is the 9hrs forecast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n-US"/>
          </a:p>
        </p:txBody>
      </p:sp>
      <p:sp>
        <p:nvSpPr>
          <p:cNvPr id="10" name="Subtitle 9"/>
          <p:cNvSpPr>
            <a:spLocks noGrp="1"/>
          </p:cNvSpPr>
          <p:nvPr>
            <p:ph type="subTitle" idx="1"/>
          </p:nvPr>
        </p:nvSpPr>
        <p:spPr/>
        <p:txBody>
          <a:bodyPr/>
          <a:lstStyle/>
          <a:p>
            <a:endParaRPr lang="en-US"/>
          </a:p>
        </p:txBody>
      </p:sp>
      <p:pic>
        <p:nvPicPr>
          <p:cNvPr id="11266" name="Picture 5" descr="IMG_4019"/>
          <p:cNvPicPr>
            <a:picLocks noGrp="1" noChangeAspect="1" noChangeArrowheads="1"/>
          </p:cNvPicPr>
          <p:nvPr>
            <p:ph sz="half" idx="4294967295"/>
          </p:nvPr>
        </p:nvPicPr>
        <p:blipFill>
          <a:blip r:embed="rId3" cstate="print"/>
          <a:srcRect l="14117"/>
          <a:stretch>
            <a:fillRect/>
          </a:stretch>
        </p:blipFill>
        <p:spPr>
          <a:xfrm>
            <a:off x="0" y="228600"/>
            <a:ext cx="5562600" cy="6477000"/>
          </a:xfrm>
          <a:noFill/>
        </p:spPr>
      </p:pic>
      <p:pic>
        <p:nvPicPr>
          <p:cNvPr id="11267" name="Picture 6"/>
          <p:cNvPicPr>
            <a:picLocks noGrp="1" noChangeAspect="1" noChangeArrowheads="1"/>
          </p:cNvPicPr>
          <p:nvPr>
            <p:ph sz="half" idx="4294967295"/>
          </p:nvPr>
        </p:nvPicPr>
        <p:blipFill>
          <a:blip r:embed="rId4" cstate="print"/>
          <a:srcRect/>
          <a:stretch>
            <a:fillRect/>
          </a:stretch>
        </p:blipFill>
        <p:spPr>
          <a:xfrm>
            <a:off x="4676775" y="228600"/>
            <a:ext cx="4467225" cy="64008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5" descr="IMG_4020"/>
          <p:cNvPicPr>
            <a:picLocks noGrp="1" noChangeAspect="1" noChangeArrowheads="1"/>
          </p:cNvPicPr>
          <p:nvPr>
            <p:ph idx="1"/>
          </p:nvPr>
        </p:nvPicPr>
        <p:blipFill>
          <a:blip r:embed="rId2" cstate="print"/>
          <a:srcRect/>
          <a:stretch>
            <a:fillRect/>
          </a:stretch>
        </p:blipFill>
        <p:spPr>
          <a:xfrm>
            <a:off x="762000" y="53975"/>
            <a:ext cx="6629400" cy="66294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IMG_4018"/>
          <p:cNvPicPr>
            <a:picLocks noGrp="1" noChangeAspect="1" noChangeArrowheads="1"/>
          </p:cNvPicPr>
          <p:nvPr>
            <p:ph idx="1"/>
          </p:nvPr>
        </p:nvPicPr>
        <p:blipFill>
          <a:blip r:embed="rId2" cstate="print"/>
          <a:srcRect/>
          <a:stretch>
            <a:fillRect/>
          </a:stretch>
        </p:blipFill>
        <p:spPr>
          <a:xfrm>
            <a:off x="838200" y="152400"/>
            <a:ext cx="6553200" cy="65532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6" descr="http://www.drjack.info/BLIP/ETA/CANV/FCST/previous.totcloudpct.curr.21z.png"/>
          <p:cNvPicPr>
            <a:picLocks noGrp="1" noChangeAspect="1" noChangeArrowheads="1"/>
          </p:cNvPicPr>
          <p:nvPr>
            <p:ph sz="half" idx="1"/>
          </p:nvPr>
        </p:nvPicPr>
        <p:blipFill>
          <a:blip r:embed="rId3" cstate="print"/>
          <a:srcRect l="7407"/>
          <a:stretch>
            <a:fillRect/>
          </a:stretch>
        </p:blipFill>
        <p:spPr>
          <a:xfrm>
            <a:off x="0" y="685800"/>
            <a:ext cx="5715000" cy="6172200"/>
          </a:xfrm>
          <a:noFill/>
        </p:spPr>
      </p:pic>
      <p:pic>
        <p:nvPicPr>
          <p:cNvPr id="16387" name="Picture 8"/>
          <p:cNvPicPr>
            <a:picLocks noGrp="1" noChangeAspect="1" noChangeArrowheads="1"/>
          </p:cNvPicPr>
          <p:nvPr>
            <p:ph sz="half" idx="2"/>
          </p:nvPr>
        </p:nvPicPr>
        <p:blipFill>
          <a:blip r:embed="rId4" cstate="print"/>
          <a:srcRect/>
          <a:stretch>
            <a:fillRect/>
          </a:stretch>
        </p:blipFill>
        <p:spPr>
          <a:xfrm>
            <a:off x="4800600" y="838200"/>
            <a:ext cx="4343400" cy="57150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chemeClr val="bg1"/>
                </a:solidFill>
              </a:rPr>
              <a:t>RASP </a:t>
            </a:r>
            <a:r>
              <a:rPr lang="en-US" b="1" dirty="0" err="1" smtClean="0">
                <a:solidFill>
                  <a:schemeClr val="bg1"/>
                </a:solidFill>
              </a:rPr>
              <a:t>Blipmaps</a:t>
            </a:r>
            <a:endParaRPr lang="en-US" b="1" dirty="0" smtClean="0">
              <a:solidFill>
                <a:schemeClr val="bg1"/>
              </a:solidFill>
            </a:endParaRPr>
          </a:p>
        </p:txBody>
      </p:sp>
      <p:sp>
        <p:nvSpPr>
          <p:cNvPr id="20483" name="Rectangle 3"/>
          <p:cNvSpPr>
            <a:spLocks noGrp="1" noChangeArrowheads="1"/>
          </p:cNvSpPr>
          <p:nvPr>
            <p:ph type="body" idx="1"/>
          </p:nvPr>
        </p:nvSpPr>
        <p:spPr/>
        <p:txBody>
          <a:bodyPr/>
          <a:lstStyle/>
          <a:p>
            <a:pPr eaLnBrk="1" hangingPunct="1">
              <a:lnSpc>
                <a:spcPct val="90000"/>
              </a:lnSpc>
            </a:pPr>
            <a:r>
              <a:rPr lang="en-US" sz="2400" dirty="0" smtClean="0"/>
              <a:t>Available the prior evening and up to 2 days ahead</a:t>
            </a:r>
          </a:p>
          <a:p>
            <a:pPr eaLnBrk="1" hangingPunct="1">
              <a:lnSpc>
                <a:spcPct val="90000"/>
              </a:lnSpc>
            </a:pPr>
            <a:r>
              <a:rPr lang="en-US" sz="2400" dirty="0" smtClean="0"/>
              <a:t>Much higher resolution: 3KM and 750m </a:t>
            </a:r>
          </a:p>
          <a:p>
            <a:pPr eaLnBrk="1" hangingPunct="1">
              <a:lnSpc>
                <a:spcPct val="90000"/>
              </a:lnSpc>
            </a:pPr>
            <a:r>
              <a:rPr lang="en-US" sz="2400" dirty="0" smtClean="0"/>
              <a:t>Best for determining exact area of best lift, convergence (BL Max Up/Down) and wave</a:t>
            </a:r>
          </a:p>
          <a:p>
            <a:pPr eaLnBrk="1" hangingPunct="1">
              <a:lnSpc>
                <a:spcPct val="90000"/>
              </a:lnSpc>
            </a:pPr>
            <a:r>
              <a:rPr lang="en-US" sz="2400" dirty="0" err="1" smtClean="0"/>
              <a:t>BLTop</a:t>
            </a:r>
            <a:r>
              <a:rPr lang="en-US" sz="2400" dirty="0" smtClean="0"/>
              <a:t> usually overly optimistic, so use </a:t>
            </a:r>
            <a:r>
              <a:rPr lang="en-US" sz="2400" dirty="0" err="1" smtClean="0"/>
              <a:t>Hcrit</a:t>
            </a:r>
            <a:r>
              <a:rPr lang="en-US" sz="2400" dirty="0" smtClean="0"/>
              <a:t> instead. Less reliable than NAM. </a:t>
            </a:r>
          </a:p>
          <a:p>
            <a:pPr eaLnBrk="1" hangingPunct="1">
              <a:lnSpc>
                <a:spcPct val="90000"/>
              </a:lnSpc>
            </a:pPr>
            <a:r>
              <a:rPr lang="en-US" sz="2400" dirty="0" smtClean="0"/>
              <a:t>Clouds parameters are not as accurate as NAM. Cu potential is pessimistic while Cu base is optimistic and may indicate best case scenario.  </a:t>
            </a:r>
          </a:p>
          <a:p>
            <a:pPr eaLnBrk="1" hangingPunct="1">
              <a:lnSpc>
                <a:spcPct val="90000"/>
              </a:lnSpc>
            </a:pPr>
            <a:r>
              <a:rPr lang="en-US" sz="2400" dirty="0" smtClean="0"/>
              <a:t>Color contrast usually not as good as NAM</a:t>
            </a:r>
          </a:p>
          <a:p>
            <a:pPr eaLnBrk="1" hangingPunct="1">
              <a:lnSpc>
                <a:spcPct val="90000"/>
              </a:lnSpc>
            </a:pPr>
            <a:r>
              <a:rPr lang="en-US" sz="2400" dirty="0" smtClean="0"/>
              <a:t>From the above reasons it is best to use RASP for location of lift and NAM for altitude  </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6" descr="http://www.norcalsoaring.org/BLIP/BYRON/m.cgi?wblmaxmin.curr.1300lst.d2.png"/>
          <p:cNvPicPr>
            <a:picLocks noChangeAspect="1" noChangeArrowheads="1"/>
          </p:cNvPicPr>
          <p:nvPr/>
        </p:nvPicPr>
        <p:blipFill>
          <a:blip r:embed="rId2" cstate="print"/>
          <a:srcRect/>
          <a:stretch>
            <a:fillRect/>
          </a:stretch>
        </p:blipFill>
        <p:spPr bwMode="auto">
          <a:xfrm>
            <a:off x="838200" y="0"/>
            <a:ext cx="6915150"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OK to land out!</a:t>
            </a:r>
            <a:endParaRPr lang="en-US" dirty="0"/>
          </a:p>
        </p:txBody>
      </p:sp>
      <p:sp>
        <p:nvSpPr>
          <p:cNvPr id="3" name="Content Placeholder 2"/>
          <p:cNvSpPr>
            <a:spLocks noGrp="1"/>
          </p:cNvSpPr>
          <p:nvPr>
            <p:ph idx="1"/>
          </p:nvPr>
        </p:nvSpPr>
        <p:spPr/>
        <p:txBody>
          <a:bodyPr/>
          <a:lstStyle/>
          <a:p>
            <a:r>
              <a:rPr lang="en-US" dirty="0" smtClean="0"/>
              <a:t>From a recent article in soaring:</a:t>
            </a:r>
          </a:p>
          <a:p>
            <a:pPr>
              <a:buNone/>
            </a:pPr>
            <a:r>
              <a:rPr lang="en-US" sz="2800" dirty="0" smtClean="0"/>
              <a:t>“What I am about to say is probably the most important thing to new pilot who want to transition to XC: </a:t>
            </a:r>
            <a:r>
              <a:rPr lang="en-US" sz="2800" b="1" dirty="0" smtClean="0"/>
              <a:t>It’s OK to land out</a:t>
            </a:r>
            <a:r>
              <a:rPr lang="en-US" sz="2800" dirty="0" smtClean="0"/>
              <a:t>! Seriously – It’s almost one of the best parts of the sport!”</a:t>
            </a:r>
          </a:p>
          <a:p>
            <a:r>
              <a:rPr lang="en-US" dirty="0" smtClean="0"/>
              <a:t>Willing and ready to accept the risk.</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6" descr="http://www.norcalsoaring.org/BLIP/BYRON/m.cgi?zsfclclmask.curr.1300lst.d2.png"/>
          <p:cNvPicPr>
            <a:picLocks noChangeAspect="1" noChangeArrowheads="1"/>
          </p:cNvPicPr>
          <p:nvPr/>
        </p:nvPicPr>
        <p:blipFill>
          <a:blip r:embed="rId2" cstate="print"/>
          <a:srcRect/>
          <a:stretch>
            <a:fillRect/>
          </a:stretch>
        </p:blipFill>
        <p:spPr bwMode="auto">
          <a:xfrm>
            <a:off x="914400" y="0"/>
            <a:ext cx="6915150"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press700_curr_1300lst_w2"/>
          <p:cNvPicPr>
            <a:picLocks noGrp="1" noChangeAspect="1" noChangeArrowheads="1"/>
          </p:cNvPicPr>
          <p:nvPr>
            <p:ph idx="4294967295"/>
          </p:nvPr>
        </p:nvPicPr>
        <p:blipFill>
          <a:blip r:embed="rId3" cstate="print"/>
          <a:srcRect/>
          <a:stretch>
            <a:fillRect/>
          </a:stretch>
        </p:blipFill>
        <p:spPr>
          <a:xfrm>
            <a:off x="1066800" y="0"/>
            <a:ext cx="6858000" cy="68580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4" name="Rectangle 6"/>
          <p:cNvSpPr>
            <a:spLocks noGrp="1" noChangeArrowheads="1"/>
          </p:cNvSpPr>
          <p:nvPr>
            <p:ph type="title" idx="4294967295"/>
          </p:nvPr>
        </p:nvSpPr>
        <p:spPr/>
        <p:txBody>
          <a:bodyPr anchorCtr="1"/>
          <a:lstStyle/>
          <a:p>
            <a:pPr eaLnBrk="1" hangingPunct="1">
              <a:defRPr/>
            </a:pPr>
            <a:r>
              <a:rPr lang="en-US" sz="4000" dirty="0" smtClean="0">
                <a:solidFill>
                  <a:schemeClr val="bg1"/>
                </a:solidFill>
                <a:effectLst>
                  <a:outerShdw blurRad="38100" dist="38100" dir="2700000" algn="tl">
                    <a:srgbClr val="C0C0C0"/>
                  </a:outerShdw>
                </a:effectLst>
              </a:rPr>
              <a:t>Forecasting wave: Wave cross section </a:t>
            </a:r>
          </a:p>
        </p:txBody>
      </p:sp>
      <p:pic>
        <p:nvPicPr>
          <p:cNvPr id="30723" name="Picture 5" descr="xbl_-121_92_37_88_windk_14_curr_1600lst_w2"/>
          <p:cNvPicPr>
            <a:picLocks noGrp="1" noChangeAspect="1" noChangeArrowheads="1"/>
          </p:cNvPicPr>
          <p:nvPr>
            <p:ph idx="4294967295"/>
          </p:nvPr>
        </p:nvPicPr>
        <p:blipFill>
          <a:blip r:embed="rId3" cstate="print"/>
          <a:srcRect b="10126"/>
          <a:stretch>
            <a:fillRect/>
          </a:stretch>
        </p:blipFill>
        <p:spPr>
          <a:xfrm>
            <a:off x="1752600" y="1447800"/>
            <a:ext cx="6019800" cy="54102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(Continues)</a:t>
            </a:r>
            <a:endParaRPr lang="en-US" dirty="0"/>
          </a:p>
        </p:txBody>
      </p:sp>
      <p:sp>
        <p:nvSpPr>
          <p:cNvPr id="3" name="Content Placeholder 2"/>
          <p:cNvSpPr>
            <a:spLocks noGrp="1"/>
          </p:cNvSpPr>
          <p:nvPr>
            <p:ph idx="1"/>
          </p:nvPr>
        </p:nvSpPr>
        <p:spPr/>
        <p:txBody>
          <a:bodyPr/>
          <a:lstStyle/>
          <a:p>
            <a:pPr>
              <a:lnSpc>
                <a:spcPct val="90000"/>
              </a:lnSpc>
            </a:pPr>
            <a:r>
              <a:rPr lang="en-US" dirty="0" smtClean="0"/>
              <a:t>Often used but less useful parameters and common mistakes:</a:t>
            </a:r>
          </a:p>
          <a:p>
            <a:pPr lvl="1">
              <a:lnSpc>
                <a:spcPct val="90000"/>
              </a:lnSpc>
            </a:pPr>
            <a:r>
              <a:rPr lang="en-US" dirty="0" smtClean="0"/>
              <a:t>Thermal updraft velocity</a:t>
            </a:r>
          </a:p>
          <a:p>
            <a:pPr lvl="1">
              <a:lnSpc>
                <a:spcPct val="90000"/>
              </a:lnSpc>
            </a:pPr>
            <a:r>
              <a:rPr lang="en-US" dirty="0" smtClean="0"/>
              <a:t>NAM Cu </a:t>
            </a:r>
            <a:r>
              <a:rPr lang="en-US" dirty="0" err="1" smtClean="0"/>
              <a:t>Cloudbase</a:t>
            </a:r>
            <a:r>
              <a:rPr lang="en-US" dirty="0" smtClean="0"/>
              <a:t> for </a:t>
            </a:r>
            <a:r>
              <a:rPr lang="en-US" dirty="0" err="1" smtClean="0"/>
              <a:t>Cupot</a:t>
            </a:r>
            <a:r>
              <a:rPr lang="en-US" dirty="0" smtClean="0"/>
              <a:t> &gt; 0 </a:t>
            </a:r>
          </a:p>
          <a:p>
            <a:pPr lvl="1">
              <a:lnSpc>
                <a:spcPct val="90000"/>
              </a:lnSpc>
            </a:pPr>
            <a:r>
              <a:rPr lang="en-US" dirty="0" smtClean="0"/>
              <a:t>B/S ratio</a:t>
            </a:r>
          </a:p>
          <a:p>
            <a:pPr lvl="1">
              <a:lnSpc>
                <a:spcPct val="90000"/>
              </a:lnSpc>
            </a:pPr>
            <a:r>
              <a:rPr lang="en-US" dirty="0" smtClean="0"/>
              <a:t>Using RASP instead of NAM</a:t>
            </a:r>
          </a:p>
          <a:p>
            <a:pPr lvl="1">
              <a:lnSpc>
                <a:spcPct val="90000"/>
              </a:lnSpc>
            </a:pPr>
            <a:r>
              <a:rPr lang="en-US" dirty="0" smtClean="0"/>
              <a:t>Fix color instead of classic color</a:t>
            </a:r>
          </a:p>
          <a:p>
            <a:pPr lvl="1">
              <a:lnSpc>
                <a:spcPct val="90000"/>
              </a:lnSpc>
            </a:pPr>
            <a:r>
              <a:rPr lang="en-US" dirty="0" smtClean="0"/>
              <a:t>Not looking at the whole picture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dirty="0">
                <a:solidFill>
                  <a:schemeClr val="bg1"/>
                </a:solidFill>
              </a:rPr>
              <a:t>Byron Soaring Potential</a:t>
            </a:r>
          </a:p>
        </p:txBody>
      </p:sp>
      <p:sp>
        <p:nvSpPr>
          <p:cNvPr id="67587" name="Rectangle 3"/>
          <p:cNvSpPr>
            <a:spLocks noGrp="1" noChangeArrowheads="1"/>
          </p:cNvSpPr>
          <p:nvPr>
            <p:ph type="body" idx="1"/>
          </p:nvPr>
        </p:nvSpPr>
        <p:spPr/>
        <p:txBody>
          <a:bodyPr/>
          <a:lstStyle/>
          <a:p>
            <a:pPr>
              <a:lnSpc>
                <a:spcPct val="80000"/>
              </a:lnSpc>
            </a:pPr>
            <a:r>
              <a:rPr lang="en-US" sz="2400" dirty="0" smtClean="0"/>
              <a:t>In post frontal conditions (typically from Feb to May) the lift is accessible from local low tow and marked with 4000-6000ft cloud bases, providing XC routes to any direction</a:t>
            </a:r>
          </a:p>
          <a:p>
            <a:pPr>
              <a:lnSpc>
                <a:spcPct val="80000"/>
              </a:lnSpc>
            </a:pPr>
            <a:r>
              <a:rPr lang="en-US" sz="2400" dirty="0" smtClean="0"/>
              <a:t>Great </a:t>
            </a:r>
            <a:r>
              <a:rPr lang="en-US" sz="2400" dirty="0"/>
              <a:t>and consistent soaring conditions are only 20 miles away </a:t>
            </a:r>
            <a:r>
              <a:rPr lang="en-US" sz="2400" dirty="0" smtClean="0"/>
              <a:t>along the Diablo range convergence from </a:t>
            </a:r>
            <a:r>
              <a:rPr lang="en-US" sz="2400" dirty="0"/>
              <a:t>March till October</a:t>
            </a:r>
          </a:p>
          <a:p>
            <a:pPr lvl="1">
              <a:lnSpc>
                <a:spcPct val="80000"/>
              </a:lnSpc>
            </a:pPr>
            <a:r>
              <a:rPr lang="en-US" sz="2400" dirty="0" smtClean="0"/>
              <a:t>Often marked </a:t>
            </a:r>
            <a:r>
              <a:rPr lang="en-US" sz="2400" dirty="0"/>
              <a:t>with clouds over the San </a:t>
            </a:r>
            <a:r>
              <a:rPr lang="en-US" sz="2400" dirty="0" smtClean="0"/>
              <a:t>Antonio Valley, </a:t>
            </a:r>
            <a:r>
              <a:rPr lang="en-US" sz="2400" dirty="0"/>
              <a:t>persists all day with typical altitude of 6000-8000, occasional 10,000 feet (highest 13,500!).</a:t>
            </a:r>
          </a:p>
          <a:p>
            <a:pPr lvl="1">
              <a:lnSpc>
                <a:spcPct val="80000"/>
              </a:lnSpc>
            </a:pPr>
            <a:r>
              <a:rPr lang="en-US" sz="2400" dirty="0"/>
              <a:t>Easy glide back to Byron or </a:t>
            </a:r>
            <a:r>
              <a:rPr lang="en-US" sz="2400" dirty="0" smtClean="0"/>
              <a:t>Tracy from 6000 feet.</a:t>
            </a:r>
            <a:endParaRPr lang="en-US" sz="2400" dirty="0"/>
          </a:p>
          <a:p>
            <a:pPr lvl="1">
              <a:lnSpc>
                <a:spcPct val="80000"/>
              </a:lnSpc>
            </a:pPr>
            <a:r>
              <a:rPr lang="en-US" sz="2400" dirty="0" smtClean="0"/>
              <a:t>Often requires </a:t>
            </a:r>
            <a:r>
              <a:rPr lang="en-US" sz="2400" dirty="0"/>
              <a:t>20-25 miles 6000-7000ft tow to </a:t>
            </a:r>
            <a:r>
              <a:rPr lang="en-US" sz="2400" dirty="0" err="1"/>
              <a:t>Rel</a:t>
            </a:r>
            <a:r>
              <a:rPr lang="en-US" sz="2400" dirty="0"/>
              <a:t> </a:t>
            </a:r>
            <a:r>
              <a:rPr lang="en-US" sz="2400" dirty="0" smtClean="0"/>
              <a:t>1,2 </a:t>
            </a:r>
            <a:r>
              <a:rPr lang="en-US" sz="2400" dirty="0"/>
              <a:t>when local lift not </a:t>
            </a:r>
            <a:r>
              <a:rPr lang="en-US" sz="2400" dirty="0" smtClean="0"/>
              <a:t>presents (20-30 min tow plane round trip)</a:t>
            </a:r>
            <a:endParaRPr lang="en-US" sz="2400" dirty="0"/>
          </a:p>
          <a:p>
            <a:pPr>
              <a:lnSpc>
                <a:spcPct val="80000"/>
              </a:lnSpc>
              <a:buNone/>
            </a:pPr>
            <a:endParaRPr lang="en-US" sz="2000" dirty="0"/>
          </a:p>
          <a:p>
            <a:pPr>
              <a:lnSpc>
                <a:spcPct val="80000"/>
              </a:lnSpc>
            </a:pPr>
            <a:endParaRPr lang="en-US"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Byron Soaring Potential</a:t>
            </a:r>
            <a:endParaRPr lang="en-US" dirty="0"/>
          </a:p>
        </p:txBody>
      </p:sp>
      <p:sp>
        <p:nvSpPr>
          <p:cNvPr id="3" name="Content Placeholder 2"/>
          <p:cNvSpPr>
            <a:spLocks noGrp="1"/>
          </p:cNvSpPr>
          <p:nvPr>
            <p:ph idx="1"/>
          </p:nvPr>
        </p:nvSpPr>
        <p:spPr/>
        <p:txBody>
          <a:bodyPr/>
          <a:lstStyle/>
          <a:p>
            <a:pPr marL="0" indent="0" fontAlgn="auto">
              <a:spcBef>
                <a:spcPts val="0"/>
              </a:spcBef>
              <a:spcAft>
                <a:spcPts val="0"/>
              </a:spcAft>
              <a:buClrTx/>
              <a:buSzTx/>
              <a:buFont typeface="Arial" pitchFamily="34" charset="0"/>
              <a:buChar char="•"/>
              <a:defRPr/>
            </a:pPr>
            <a:r>
              <a:rPr lang="en-US" sz="2400" kern="1200" dirty="0" smtClean="0"/>
              <a:t>During spring time, The central valley provides safe and easy  XC soaring, with plenty of airports and </a:t>
            </a:r>
            <a:r>
              <a:rPr lang="en-US" sz="2400" kern="1200" dirty="0" err="1" smtClean="0"/>
              <a:t>landout</a:t>
            </a:r>
            <a:r>
              <a:rPr lang="en-US" sz="2400" kern="1200" dirty="0" smtClean="0"/>
              <a:t> fields. </a:t>
            </a:r>
          </a:p>
          <a:p>
            <a:pPr marL="0" indent="0" fontAlgn="auto">
              <a:spcBef>
                <a:spcPts val="0"/>
              </a:spcBef>
              <a:spcAft>
                <a:spcPts val="0"/>
              </a:spcAft>
              <a:buClrTx/>
              <a:buSzTx/>
              <a:buFont typeface="Arial" pitchFamily="34" charset="0"/>
              <a:buChar char="•"/>
              <a:defRPr/>
            </a:pPr>
            <a:r>
              <a:rPr lang="en-US" sz="2400" kern="1200" dirty="0" smtClean="0"/>
              <a:t>Even during the winter, it is possible to fly XC in post frontal conditions. </a:t>
            </a:r>
          </a:p>
          <a:p>
            <a:pPr marL="0" indent="0" fontAlgn="auto">
              <a:spcBef>
                <a:spcPts val="0"/>
              </a:spcBef>
              <a:spcAft>
                <a:spcPts val="0"/>
              </a:spcAft>
              <a:buClrTx/>
              <a:buSzTx/>
              <a:buFont typeface="Arial" pitchFamily="34" charset="0"/>
              <a:buChar char="•"/>
              <a:defRPr/>
            </a:pPr>
            <a:r>
              <a:rPr lang="en-US" sz="2400" kern="1200" dirty="0" smtClean="0"/>
              <a:t>The Diablo Range to the south provides excellent convergence soaring year around. </a:t>
            </a:r>
          </a:p>
          <a:p>
            <a:pPr marL="0" indent="0" fontAlgn="auto">
              <a:spcBef>
                <a:spcPts val="0"/>
              </a:spcBef>
              <a:spcAft>
                <a:spcPts val="0"/>
              </a:spcAft>
              <a:buClrTx/>
              <a:buSzTx/>
              <a:buFont typeface="Arial" pitchFamily="34" charset="0"/>
              <a:buChar char="•"/>
              <a:defRPr/>
            </a:pPr>
            <a:r>
              <a:rPr lang="en-US" sz="2400" dirty="0" smtClean="0"/>
              <a:t>Stable cool marine air is often found west of the convergence. Stable hot air east of the convergence over San Joaquin valley due to strong subsidence and inversion. Strong convergence in the middle over the Diablo ranges due to the different air masses.</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3200" dirty="0" smtClean="0">
                <a:solidFill>
                  <a:schemeClr val="bg1"/>
                </a:solidFill>
              </a:rPr>
              <a:t>Diablo Range/SAV Release </a:t>
            </a:r>
            <a:r>
              <a:rPr lang="en-US" sz="3200" dirty="0">
                <a:solidFill>
                  <a:schemeClr val="bg1"/>
                </a:solidFill>
              </a:rPr>
              <a:t>Area</a:t>
            </a:r>
            <a:r>
              <a:rPr lang="en-US" sz="3200" dirty="0"/>
              <a:t/>
            </a:r>
            <a:br>
              <a:rPr lang="en-US" sz="3200" dirty="0"/>
            </a:br>
            <a:endParaRPr lang="en-US" sz="3200" dirty="0"/>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srcRect/>
          <a:stretch>
            <a:fillRect/>
          </a:stretch>
        </p:blipFill>
        <p:spPr bwMode="auto">
          <a:xfrm>
            <a:off x="304800" y="746211"/>
            <a:ext cx="8382000" cy="6035590"/>
          </a:xfrm>
          <a:prstGeom prst="rect">
            <a:avLst/>
          </a:prstGeom>
          <a:noFill/>
          <a:ln w="9525">
            <a:noFill/>
            <a:miter lim="800000"/>
            <a:headEnd/>
            <a:tailEnd/>
          </a:ln>
        </p:spPr>
      </p:pic>
      <p:sp>
        <p:nvSpPr>
          <p:cNvPr id="2" name="TextBox 1"/>
          <p:cNvSpPr txBox="1"/>
          <p:nvPr/>
        </p:nvSpPr>
        <p:spPr>
          <a:xfrm>
            <a:off x="5257800" y="838200"/>
            <a:ext cx="3276600" cy="3200876"/>
          </a:xfrm>
          <a:prstGeom prst="rect">
            <a:avLst/>
          </a:prstGeom>
          <a:solidFill>
            <a:schemeClr val="accent1"/>
          </a:solidFill>
        </p:spPr>
        <p:txBody>
          <a:bodyPr wrap="square" rtlCol="0">
            <a:spAutoFit/>
          </a:bodyPr>
          <a:lstStyle/>
          <a:p>
            <a:pPr>
              <a:lnSpc>
                <a:spcPct val="80000"/>
              </a:lnSpc>
            </a:pPr>
            <a:r>
              <a:rPr lang="en-US" sz="1000" dirty="0"/>
              <a:t>If the lift near Byron does not go above 4000 feet, take a high tow (7000 feet) to the Diablo </a:t>
            </a:r>
            <a:r>
              <a:rPr lang="en-US" sz="1000" dirty="0" smtClean="0"/>
              <a:t>Range</a:t>
            </a:r>
          </a:p>
          <a:p>
            <a:pPr>
              <a:lnSpc>
                <a:spcPct val="80000"/>
              </a:lnSpc>
            </a:pPr>
            <a:endParaRPr lang="en-US" sz="1000" dirty="0"/>
          </a:p>
          <a:p>
            <a:pPr>
              <a:lnSpc>
                <a:spcPct val="80000"/>
              </a:lnSpc>
            </a:pPr>
            <a:r>
              <a:rPr lang="en-US" sz="1000" dirty="0"/>
              <a:t>Tow towards Release 1 (</a:t>
            </a:r>
            <a:r>
              <a:rPr lang="en-US" sz="1000" dirty="0" err="1"/>
              <a:t>Rel</a:t>
            </a:r>
            <a:r>
              <a:rPr lang="en-US" sz="1000" dirty="0"/>
              <a:t> 1) at 70-75 knots so you will arrive there between 6-7000 </a:t>
            </a:r>
            <a:r>
              <a:rPr lang="en-US" sz="1000" dirty="0" smtClean="0"/>
              <a:t>feet</a:t>
            </a:r>
          </a:p>
          <a:p>
            <a:pPr>
              <a:lnSpc>
                <a:spcPct val="80000"/>
              </a:lnSpc>
            </a:pPr>
            <a:endParaRPr lang="en-US" sz="1000" dirty="0"/>
          </a:p>
          <a:p>
            <a:pPr>
              <a:lnSpc>
                <a:spcPct val="80000"/>
              </a:lnSpc>
            </a:pPr>
            <a:r>
              <a:rPr lang="en-US" sz="1000" dirty="0"/>
              <a:t>Release (or stay on tow) and proceed towards </a:t>
            </a:r>
            <a:r>
              <a:rPr lang="en-US" sz="1000" dirty="0" err="1"/>
              <a:t>Rel</a:t>
            </a:r>
            <a:r>
              <a:rPr lang="en-US" sz="1000" dirty="0"/>
              <a:t> 2 along the spine until you find your first lift, usually near </a:t>
            </a:r>
            <a:r>
              <a:rPr lang="en-US" sz="1000" dirty="0" err="1"/>
              <a:t>Rel</a:t>
            </a:r>
            <a:r>
              <a:rPr lang="en-US" sz="1000" dirty="0"/>
              <a:t> </a:t>
            </a:r>
            <a:r>
              <a:rPr lang="en-US" sz="1000" dirty="0" smtClean="0"/>
              <a:t>2</a:t>
            </a:r>
          </a:p>
          <a:p>
            <a:pPr>
              <a:lnSpc>
                <a:spcPct val="80000"/>
              </a:lnSpc>
            </a:pPr>
            <a:endParaRPr lang="en-US" sz="1000" dirty="0"/>
          </a:p>
          <a:p>
            <a:pPr>
              <a:lnSpc>
                <a:spcPct val="80000"/>
              </a:lnSpc>
            </a:pPr>
            <a:r>
              <a:rPr lang="en-US" sz="1000" dirty="0"/>
              <a:t>If not proceed to </a:t>
            </a:r>
            <a:r>
              <a:rPr lang="en-US" sz="1000" dirty="0" err="1"/>
              <a:t>Rel</a:t>
            </a:r>
            <a:r>
              <a:rPr lang="en-US" sz="1000" dirty="0"/>
              <a:t> 3 and/or to Red Mountain on the edge of the San Antonio </a:t>
            </a:r>
            <a:r>
              <a:rPr lang="en-US" sz="1000" dirty="0" smtClean="0"/>
              <a:t>valley</a:t>
            </a:r>
          </a:p>
          <a:p>
            <a:pPr>
              <a:lnSpc>
                <a:spcPct val="80000"/>
              </a:lnSpc>
            </a:pPr>
            <a:endParaRPr lang="en-US" sz="1000" dirty="0"/>
          </a:p>
          <a:p>
            <a:pPr>
              <a:lnSpc>
                <a:spcPct val="80000"/>
              </a:lnSpc>
            </a:pPr>
            <a:r>
              <a:rPr lang="en-US" sz="1000" dirty="0"/>
              <a:t>The lift is almost always in the area between Rel2,3, and Red Mountain</a:t>
            </a:r>
            <a:r>
              <a:rPr lang="en-US" sz="1000" dirty="0" smtClean="0"/>
              <a:t>.</a:t>
            </a:r>
          </a:p>
          <a:p>
            <a:pPr>
              <a:lnSpc>
                <a:spcPct val="80000"/>
              </a:lnSpc>
            </a:pPr>
            <a:endParaRPr lang="en-US" sz="1000" dirty="0"/>
          </a:p>
          <a:p>
            <a:pPr>
              <a:lnSpc>
                <a:spcPct val="80000"/>
              </a:lnSpc>
            </a:pPr>
            <a:r>
              <a:rPr lang="en-US" sz="1000" dirty="0"/>
              <a:t>Follow the convergence line between red mountain, </a:t>
            </a:r>
            <a:r>
              <a:rPr lang="en-US" sz="1000" dirty="0" err="1"/>
              <a:t>SAV</a:t>
            </a:r>
            <a:r>
              <a:rPr lang="en-US" sz="1000" dirty="0"/>
              <a:t> and Mt </a:t>
            </a:r>
            <a:r>
              <a:rPr lang="en-US" sz="1000" dirty="0" smtClean="0"/>
              <a:t>Stake</a:t>
            </a:r>
          </a:p>
          <a:p>
            <a:pPr>
              <a:lnSpc>
                <a:spcPct val="80000"/>
              </a:lnSpc>
            </a:pPr>
            <a:endParaRPr lang="en-US" sz="1000" dirty="0"/>
          </a:p>
          <a:p>
            <a:pPr>
              <a:lnSpc>
                <a:spcPct val="80000"/>
              </a:lnSpc>
            </a:pPr>
            <a:r>
              <a:rPr lang="en-US" sz="1000" dirty="0"/>
              <a:t>If no lift found head back to Byron before loosing glide (or Tracy if Byron is not in glide</a:t>
            </a:r>
            <a:r>
              <a:rPr lang="en-US" sz="1000" dirty="0" smtClean="0"/>
              <a:t>).</a:t>
            </a:r>
          </a:p>
          <a:p>
            <a:pPr>
              <a:lnSpc>
                <a:spcPct val="80000"/>
              </a:lnSpc>
            </a:pPr>
            <a:endParaRPr lang="en-US" sz="1000" dirty="0"/>
          </a:p>
          <a:p>
            <a:pPr>
              <a:lnSpc>
                <a:spcPct val="80000"/>
              </a:lnSpc>
            </a:pPr>
            <a:r>
              <a:rPr lang="en-US" sz="1000" dirty="0"/>
              <a:t>San Antonio Valley has a good landing strip and good fields</a:t>
            </a:r>
          </a:p>
          <a:p>
            <a:endParaRPr lang="en-US" sz="1000" dirty="0"/>
          </a:p>
        </p:txBody>
      </p:sp>
    </p:spTree>
    <p:extLst>
      <p:ext uri="{BB962C8B-B14F-4D97-AF65-F5344CB8AC3E}">
        <p14:creationId xmlns:p14="http://schemas.microsoft.com/office/powerpoint/2010/main" xmlns="" val="3415374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381000" y="0"/>
            <a:ext cx="9136070" cy="6858000"/>
          </a:xfrm>
          <a:prstGeom prst="rect">
            <a:avLst/>
          </a:prstGeom>
          <a:noFill/>
          <a:ln w="9525">
            <a:noFill/>
            <a:miter lim="800000"/>
            <a:headEnd/>
            <a:tailEnd/>
          </a:ln>
        </p:spPr>
      </p:pic>
      <p:sp>
        <p:nvSpPr>
          <p:cNvPr id="2" name="TextBox 1"/>
          <p:cNvSpPr txBox="1"/>
          <p:nvPr/>
        </p:nvSpPr>
        <p:spPr>
          <a:xfrm>
            <a:off x="3733800" y="0"/>
            <a:ext cx="5402270" cy="2185214"/>
          </a:xfrm>
          <a:prstGeom prst="rect">
            <a:avLst/>
          </a:prstGeom>
          <a:solidFill>
            <a:schemeClr val="accent1"/>
          </a:solidFill>
        </p:spPr>
        <p:txBody>
          <a:bodyPr wrap="square" rtlCol="0">
            <a:spAutoFit/>
          </a:bodyPr>
          <a:lstStyle/>
          <a:p>
            <a:pPr lvl="0"/>
            <a:r>
              <a:rPr lang="en-US" sz="1600" b="1" u="sng" dirty="0"/>
              <a:t>Suggested Tasks from </a:t>
            </a:r>
            <a:r>
              <a:rPr lang="en-US" sz="1600" b="1" u="sng" dirty="0" smtClean="0"/>
              <a:t>Byron</a:t>
            </a:r>
          </a:p>
          <a:p>
            <a:pPr lvl="0"/>
            <a:endParaRPr lang="en-US" sz="1200" b="1" u="sng" dirty="0"/>
          </a:p>
          <a:p>
            <a:pPr marL="171450" lvl="0" indent="-171450">
              <a:buFont typeface="Arial" panose="020B0604020202020204" pitchFamily="34" charset="0"/>
              <a:buChar char="•"/>
            </a:pPr>
            <a:r>
              <a:rPr lang="en-US" sz="1200" dirty="0"/>
              <a:t>Silver Badge straight out: Byron to Hollister (100km)</a:t>
            </a:r>
          </a:p>
          <a:p>
            <a:pPr marL="171450" lvl="0" indent="-171450">
              <a:buFont typeface="Arial" panose="020B0604020202020204" pitchFamily="34" charset="0"/>
              <a:buChar char="•"/>
            </a:pPr>
            <a:r>
              <a:rPr lang="en-US" sz="1200" dirty="0"/>
              <a:t>Byron – Pacheco pass – Byron (yoyo): 100 miles </a:t>
            </a:r>
          </a:p>
          <a:p>
            <a:pPr marL="171450" lvl="0" indent="-171450">
              <a:buFont typeface="Arial" panose="020B0604020202020204" pitchFamily="34" charset="0"/>
              <a:buChar char="•"/>
            </a:pPr>
            <a:r>
              <a:rPr lang="en-US" sz="1200" dirty="0"/>
              <a:t>Straight Out to Avenal: 240km </a:t>
            </a:r>
          </a:p>
          <a:p>
            <a:pPr marL="171450" lvl="0" indent="-171450">
              <a:buFont typeface="Arial" panose="020B0604020202020204" pitchFamily="34" charset="0"/>
              <a:buChar char="•"/>
            </a:pPr>
            <a:r>
              <a:rPr lang="en-US" sz="1200" dirty="0"/>
              <a:t>Gold Badge: </a:t>
            </a:r>
            <a:endParaRPr lang="en-US" sz="1200" dirty="0" smtClean="0"/>
          </a:p>
          <a:p>
            <a:pPr lvl="0"/>
            <a:r>
              <a:rPr lang="en-US" sz="1200" dirty="0" smtClean="0"/>
              <a:t>    Byron</a:t>
            </a:r>
            <a:r>
              <a:rPr lang="en-US" sz="1200" dirty="0"/>
              <a:t>– San Benito </a:t>
            </a:r>
            <a:r>
              <a:rPr lang="en-US" sz="1200" dirty="0" err="1"/>
              <a:t>Mtn</a:t>
            </a:r>
            <a:r>
              <a:rPr lang="en-US" sz="1200" dirty="0"/>
              <a:t> (EL4) – Byron: 230 miles (300Km gold </a:t>
            </a:r>
            <a:r>
              <a:rPr lang="en-US" sz="1200" dirty="0" err="1" smtClean="0"/>
              <a:t>dist</a:t>
            </a:r>
            <a:r>
              <a:rPr lang="en-US" sz="1200" dirty="0" smtClean="0"/>
              <a:t>)</a:t>
            </a:r>
            <a:endParaRPr lang="en-US" sz="1200" dirty="0"/>
          </a:p>
          <a:p>
            <a:pPr marL="171450" lvl="0" indent="-171450">
              <a:buFont typeface="Arial" panose="020B0604020202020204" pitchFamily="34" charset="0"/>
              <a:buChar char="•"/>
            </a:pPr>
            <a:r>
              <a:rPr lang="en-US" sz="1200" dirty="0"/>
              <a:t>Diamond Badge: </a:t>
            </a:r>
            <a:endParaRPr lang="en-US" sz="1200" dirty="0" smtClean="0"/>
          </a:p>
          <a:p>
            <a:pPr lvl="0"/>
            <a:r>
              <a:rPr lang="en-US" sz="1200" dirty="0" smtClean="0"/>
              <a:t>    Byron </a:t>
            </a:r>
            <a:r>
              <a:rPr lang="en-US" sz="1200" dirty="0"/>
              <a:t>– Hwy41 (South of Avenal) – Byron: 324 miles (500km diamond </a:t>
            </a:r>
            <a:r>
              <a:rPr lang="en-US" sz="1200" dirty="0" err="1" smtClean="0"/>
              <a:t>dist</a:t>
            </a:r>
            <a:r>
              <a:rPr lang="en-US" sz="1200" dirty="0" smtClean="0"/>
              <a:t>)</a:t>
            </a:r>
            <a:endParaRPr lang="en-US" sz="1200" dirty="0"/>
          </a:p>
          <a:p>
            <a:pPr marL="171450" lvl="0" indent="-171450">
              <a:buFont typeface="Arial" panose="020B0604020202020204" pitchFamily="34" charset="0"/>
              <a:buChar char="•"/>
            </a:pPr>
            <a:r>
              <a:rPr lang="en-US" sz="1200" dirty="0"/>
              <a:t>Byron – New </a:t>
            </a:r>
            <a:r>
              <a:rPr lang="en-US" sz="1200" dirty="0" err="1"/>
              <a:t>Cuyama</a:t>
            </a:r>
            <a:r>
              <a:rPr lang="en-US" sz="1200" dirty="0"/>
              <a:t> – Byron: 450 Miles (700km)</a:t>
            </a:r>
          </a:p>
          <a:p>
            <a:pPr marL="171450" lvl="0" indent="-171450">
              <a:buFont typeface="Arial" panose="020B0604020202020204" pitchFamily="34" charset="0"/>
              <a:buChar char="•"/>
            </a:pPr>
            <a:r>
              <a:rPr lang="en-US" sz="1200" dirty="0"/>
              <a:t>Byron – Williams/Goat - </a:t>
            </a:r>
            <a:r>
              <a:rPr lang="en-US" sz="1200" dirty="0" smtClean="0"/>
              <a:t>Byron</a:t>
            </a:r>
            <a:endParaRPr lang="en-US" sz="1200" dirty="0"/>
          </a:p>
        </p:txBody>
      </p:sp>
      <p:sp>
        <p:nvSpPr>
          <p:cNvPr id="6" name="TextBox 5"/>
          <p:cNvSpPr txBox="1"/>
          <p:nvPr/>
        </p:nvSpPr>
        <p:spPr>
          <a:xfrm>
            <a:off x="4343400" y="2133600"/>
            <a:ext cx="4800600" cy="2800767"/>
          </a:xfrm>
          <a:prstGeom prst="rect">
            <a:avLst/>
          </a:prstGeom>
          <a:solidFill>
            <a:schemeClr val="accent1"/>
          </a:solidFill>
        </p:spPr>
        <p:txBody>
          <a:bodyPr wrap="square" rtlCol="0">
            <a:spAutoFit/>
          </a:bodyPr>
          <a:lstStyle/>
          <a:p>
            <a:pPr lvl="0"/>
            <a:r>
              <a:rPr lang="en-US" sz="1600" b="1" u="sng" dirty="0"/>
              <a:t>Suggested </a:t>
            </a:r>
            <a:r>
              <a:rPr lang="en-US" sz="1600" b="1" u="sng" dirty="0" smtClean="0"/>
              <a:t>Routes  </a:t>
            </a:r>
            <a:r>
              <a:rPr lang="en-US" sz="1600" b="1" u="sng" dirty="0"/>
              <a:t>from </a:t>
            </a:r>
            <a:r>
              <a:rPr lang="en-US" sz="1600" b="1" u="sng" dirty="0" smtClean="0"/>
              <a:t>Byron</a:t>
            </a:r>
          </a:p>
          <a:p>
            <a:pPr lvl="0"/>
            <a:endParaRPr lang="en-US" sz="1200" b="1" u="sng" dirty="0"/>
          </a:p>
          <a:p>
            <a:pPr marL="171450" lvl="0" indent="-171450">
              <a:buFont typeface="Arial" panose="020B0604020202020204" pitchFamily="34" charset="0"/>
              <a:buChar char="•"/>
            </a:pPr>
            <a:r>
              <a:rPr lang="en-US" sz="1200" dirty="0"/>
              <a:t>North to Mt Diablo and across the delta to Williams only on unstable post frontal days, otherwise poor lift (less frequent)</a:t>
            </a:r>
          </a:p>
          <a:p>
            <a:pPr marL="171450" lvl="0" indent="-171450">
              <a:buFont typeface="Arial" panose="020B0604020202020204" pitchFamily="34" charset="0"/>
              <a:buChar char="•"/>
            </a:pPr>
            <a:r>
              <a:rPr lang="en-US" sz="1200" dirty="0"/>
              <a:t>Best and most common route south along the Diablo range</a:t>
            </a:r>
          </a:p>
          <a:p>
            <a:pPr marL="171450" lvl="0" indent="-171450">
              <a:buFont typeface="Arial" panose="020B0604020202020204" pitchFamily="34" charset="0"/>
              <a:buChar char="•"/>
            </a:pPr>
            <a:r>
              <a:rPr lang="en-US" sz="1200" dirty="0"/>
              <a:t>Often strong convergence marked with clouds over the highest terrain over </a:t>
            </a:r>
            <a:r>
              <a:rPr lang="en-US" sz="1200" dirty="0" err="1"/>
              <a:t>SAV</a:t>
            </a:r>
            <a:endParaRPr lang="en-US" sz="1200" dirty="0"/>
          </a:p>
          <a:p>
            <a:pPr marL="171450" lvl="0" indent="-171450">
              <a:buFont typeface="Arial" panose="020B0604020202020204" pitchFamily="34" charset="0"/>
              <a:buChar char="•"/>
            </a:pPr>
            <a:r>
              <a:rPr lang="en-US" sz="1200" dirty="0"/>
              <a:t>When above 7K you can go in the middle, if lower move  towards the east side.</a:t>
            </a:r>
          </a:p>
          <a:p>
            <a:pPr marL="171450" lvl="0" indent="-171450">
              <a:buFont typeface="Arial" panose="020B0604020202020204" pitchFamily="34" charset="0"/>
              <a:buChar char="•"/>
            </a:pPr>
            <a:r>
              <a:rPr lang="en-US" sz="1200" dirty="0"/>
              <a:t>When below 4000ft stick to the foothills and Hwy on the east side</a:t>
            </a:r>
          </a:p>
          <a:p>
            <a:pPr marL="171450" lvl="0" indent="-171450">
              <a:buFont typeface="Arial" panose="020B0604020202020204" pitchFamily="34" charset="0"/>
              <a:buChar char="•"/>
            </a:pPr>
            <a:r>
              <a:rPr lang="en-US" sz="1200" dirty="0"/>
              <a:t>Plenty of places to land on the east side, airstrips every </a:t>
            </a:r>
            <a:r>
              <a:rPr lang="en-US" sz="1200" dirty="0" smtClean="0"/>
              <a:t>10-15 </a:t>
            </a:r>
            <a:r>
              <a:rPr lang="en-US" sz="1200" dirty="0" err="1" smtClean="0"/>
              <a:t>mls</a:t>
            </a:r>
            <a:endParaRPr lang="en-US" sz="1200" dirty="0" smtClean="0"/>
          </a:p>
          <a:p>
            <a:pPr marL="171450" lvl="0" indent="-171450">
              <a:buFont typeface="Arial" panose="020B0604020202020204" pitchFamily="34" charset="0"/>
              <a:buChar char="•"/>
            </a:pPr>
            <a:r>
              <a:rPr lang="en-US" sz="1200" dirty="0" smtClean="0"/>
              <a:t>Unless </a:t>
            </a:r>
            <a:r>
              <a:rPr lang="en-US" sz="1200" dirty="0"/>
              <a:t>clouds indicate otherwise, stay towards the east side away from the sea breeze when crossing the Pacheco pass.</a:t>
            </a:r>
          </a:p>
          <a:p>
            <a:pPr marL="171450" lvl="0" indent="-171450">
              <a:buFont typeface="Arial" panose="020B0604020202020204" pitchFamily="34" charset="0"/>
              <a:buChar char="•"/>
            </a:pPr>
            <a:r>
              <a:rPr lang="en-US" sz="1200" dirty="0"/>
              <a:t>Avoid flying too far west or east of the convergence line  </a:t>
            </a:r>
          </a:p>
        </p:txBody>
      </p:sp>
    </p:spTree>
    <p:extLst>
      <p:ext uri="{BB962C8B-B14F-4D97-AF65-F5344CB8AC3E}">
        <p14:creationId xmlns:p14="http://schemas.microsoft.com/office/powerpoint/2010/main" xmlns="" val="2797447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b="1" dirty="0">
                <a:solidFill>
                  <a:schemeClr val="bg1"/>
                </a:solidFill>
              </a:rPr>
              <a:t>Byron Wave</a:t>
            </a:r>
          </a:p>
        </p:txBody>
      </p:sp>
      <p:sp>
        <p:nvSpPr>
          <p:cNvPr id="186371" name="Rectangle 3"/>
          <p:cNvSpPr>
            <a:spLocks noGrp="1" noChangeArrowheads="1"/>
          </p:cNvSpPr>
          <p:nvPr>
            <p:ph type="body" idx="1"/>
          </p:nvPr>
        </p:nvSpPr>
        <p:spPr>
          <a:xfrm>
            <a:off x="609600" y="1371600"/>
            <a:ext cx="7924800" cy="4419600"/>
          </a:xfrm>
        </p:spPr>
        <p:txBody>
          <a:bodyPr/>
          <a:lstStyle/>
          <a:p>
            <a:r>
              <a:rPr lang="en-US" sz="2400" dirty="0"/>
              <a:t>Byron wave season Nov-April</a:t>
            </a:r>
          </a:p>
          <a:p>
            <a:r>
              <a:rPr lang="en-US" sz="2400" dirty="0"/>
              <a:t>Pre frontal wave is best during the hours before the onset of rain with increasing SW winds. </a:t>
            </a:r>
          </a:p>
          <a:p>
            <a:pPr lvl="1"/>
            <a:r>
              <a:rPr lang="en-US" sz="1800" dirty="0"/>
              <a:t>Pre Frontal Wave can be found anywhere between Byron and Los Vaqueros reservoir</a:t>
            </a:r>
          </a:p>
          <a:p>
            <a:pPr lvl="1">
              <a:lnSpc>
                <a:spcPct val="80000"/>
              </a:lnSpc>
            </a:pPr>
            <a:r>
              <a:rPr lang="en-US" sz="1800" dirty="0"/>
              <a:t>Often marked with </a:t>
            </a:r>
            <a:r>
              <a:rPr lang="en-US" sz="1800" dirty="0" err="1"/>
              <a:t>Lenticular</a:t>
            </a:r>
            <a:r>
              <a:rPr lang="en-US" sz="1800" dirty="0"/>
              <a:t> clouds or </a:t>
            </a:r>
            <a:r>
              <a:rPr lang="en-US" sz="1800" dirty="0" err="1" smtClean="0"/>
              <a:t>fohen</a:t>
            </a:r>
            <a:r>
              <a:rPr lang="en-US" sz="1800" dirty="0" smtClean="0"/>
              <a:t> gaps</a:t>
            </a:r>
          </a:p>
          <a:p>
            <a:pPr lvl="1">
              <a:lnSpc>
                <a:spcPct val="80000"/>
              </a:lnSpc>
            </a:pPr>
            <a:r>
              <a:rPr lang="en-US" sz="1800" dirty="0" smtClean="0"/>
              <a:t>XC potential north to Williams and back</a:t>
            </a:r>
          </a:p>
          <a:p>
            <a:pPr>
              <a:lnSpc>
                <a:spcPct val="80000"/>
              </a:lnSpc>
            </a:pPr>
            <a:r>
              <a:rPr lang="en-US" sz="2400" dirty="0" smtClean="0"/>
              <a:t>North wind wave usually during high pressure off shore wind events</a:t>
            </a:r>
          </a:p>
          <a:p>
            <a:pPr lvl="1">
              <a:lnSpc>
                <a:spcPct val="80000"/>
              </a:lnSpc>
            </a:pPr>
            <a:r>
              <a:rPr lang="en-US" sz="1800" dirty="0" smtClean="0"/>
              <a:t>Requires NNW-NE winds above 20 knots at Mt Diablo</a:t>
            </a:r>
          </a:p>
          <a:p>
            <a:pPr lvl="1">
              <a:lnSpc>
                <a:spcPct val="80000"/>
              </a:lnSpc>
            </a:pPr>
            <a:r>
              <a:rPr lang="en-US" sz="1800" dirty="0" smtClean="0"/>
              <a:t>Usually not marked by clouds</a:t>
            </a:r>
          </a:p>
          <a:p>
            <a:pPr lvl="1">
              <a:lnSpc>
                <a:spcPct val="80000"/>
              </a:lnSpc>
            </a:pPr>
            <a:r>
              <a:rPr lang="en-US" sz="1800" dirty="0" smtClean="0"/>
              <a:t>Wave typically weak (1-2 knots) and very small area (less than 1 square mile) near Wave1 (Diablo) and Wave3 (Los Vaqueros towers)</a:t>
            </a:r>
          </a:p>
          <a:p>
            <a:pPr lvl="1">
              <a:lnSpc>
                <a:spcPct val="80000"/>
              </a:lnSpc>
            </a:pPr>
            <a:r>
              <a:rPr lang="en-US" sz="1800" dirty="0" smtClean="0"/>
              <a:t>Typical altitude 12-18K</a:t>
            </a:r>
          </a:p>
          <a:p>
            <a:pPr lvl="1">
              <a:lnSpc>
                <a:spcPct val="80000"/>
              </a:lnSpc>
            </a:pPr>
            <a:r>
              <a:rPr lang="en-US" sz="1800" dirty="0" smtClean="0"/>
              <a:t>XC potential: North up wind to Napa and Clear Lake, south downwind to Big Sur and beyond</a:t>
            </a:r>
          </a:p>
          <a:p>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a:t>
            </a:r>
            <a:endParaRPr lang="en-US" dirty="0"/>
          </a:p>
        </p:txBody>
      </p:sp>
      <p:sp>
        <p:nvSpPr>
          <p:cNvPr id="3" name="Content Placeholder 2"/>
          <p:cNvSpPr>
            <a:spLocks noGrp="1"/>
          </p:cNvSpPr>
          <p:nvPr>
            <p:ph idx="1"/>
          </p:nvPr>
        </p:nvSpPr>
        <p:spPr/>
        <p:txBody>
          <a:bodyPr/>
          <a:lstStyle/>
          <a:p>
            <a:pPr marL="457200" lvl="0" indent="-381000">
              <a:spcBef>
                <a:spcPts val="600"/>
              </a:spcBef>
              <a:spcAft>
                <a:spcPts val="0"/>
              </a:spcAft>
              <a:buSzPct val="100000"/>
            </a:pPr>
            <a:r>
              <a:rPr lang="en" sz="2400" dirty="0" smtClean="0"/>
              <a:t>Not a continuous line of lift</a:t>
            </a:r>
          </a:p>
          <a:p>
            <a:pPr marL="457200" lvl="0" indent="-381000">
              <a:spcBef>
                <a:spcPts val="600"/>
              </a:spcBef>
              <a:spcAft>
                <a:spcPts val="0"/>
              </a:spcAft>
              <a:buSzPct val="100000"/>
            </a:pPr>
            <a:r>
              <a:rPr lang="en" sz="2400" dirty="0" smtClean="0"/>
              <a:t>A line of occasional lift and often much stronger and higher reaching thermals</a:t>
            </a:r>
          </a:p>
          <a:p>
            <a:pPr marL="457200" lvl="0" indent="-381000">
              <a:spcBef>
                <a:spcPts val="600"/>
              </a:spcBef>
              <a:spcAft>
                <a:spcPts val="0"/>
              </a:spcAft>
              <a:buSzPct val="100000"/>
            </a:pPr>
            <a:r>
              <a:rPr lang="en" sz="2400" dirty="0" smtClean="0"/>
              <a:t>Follows ridgelines, pushes farther down valleys</a:t>
            </a:r>
          </a:p>
          <a:p>
            <a:pPr marL="457200" lvl="0" indent="-381000">
              <a:spcBef>
                <a:spcPts val="600"/>
              </a:spcBef>
              <a:spcAft>
                <a:spcPts val="0"/>
              </a:spcAft>
              <a:buSzPct val="100000"/>
            </a:pPr>
            <a:r>
              <a:rPr lang="en" sz="2400" dirty="0" smtClean="0"/>
              <a:t>Think of water flowing and being divided by ridges</a:t>
            </a:r>
          </a:p>
          <a:p>
            <a:pPr marL="457200" lvl="0" indent="-381000">
              <a:spcBef>
                <a:spcPts val="600"/>
              </a:spcBef>
              <a:spcAft>
                <a:spcPts val="0"/>
              </a:spcAft>
              <a:buSzPct val="100000"/>
            </a:pPr>
            <a:r>
              <a:rPr lang="en" sz="2400" dirty="0" smtClean="0"/>
              <a:t>Can be more turbulent.  Mixed up, confused thermals</a:t>
            </a:r>
          </a:p>
          <a:p>
            <a:pPr marL="457200" lvl="0" indent="-381000">
              <a:spcBef>
                <a:spcPts val="600"/>
              </a:spcBef>
              <a:spcAft>
                <a:spcPts val="0"/>
              </a:spcAft>
              <a:buSzPct val="100000"/>
            </a:pPr>
            <a:r>
              <a:rPr lang="en" sz="2400" dirty="0" smtClean="0"/>
              <a:t>Half up/half down</a:t>
            </a:r>
          </a:p>
          <a:p>
            <a:pPr marL="457200" lvl="0" indent="-381000">
              <a:spcBef>
                <a:spcPts val="600"/>
              </a:spcBef>
              <a:spcAft>
                <a:spcPts val="0"/>
              </a:spcAft>
              <a:buSzPct val="100000"/>
            </a:pPr>
            <a:r>
              <a:rPr lang="en" sz="2400" dirty="0" smtClean="0"/>
              <a:t>Little to no wind on the ground</a:t>
            </a:r>
          </a:p>
          <a:p>
            <a:pPr marL="457200" lvl="0" indent="-381000">
              <a:spcBef>
                <a:spcPts val="600"/>
              </a:spcBef>
              <a:spcAft>
                <a:spcPts val="0"/>
              </a:spcAft>
              <a:buSzPct val="100000"/>
            </a:pPr>
            <a:r>
              <a:rPr lang="en" sz="2400" dirty="0" smtClean="0"/>
              <a:t>Often can be run along for miles without circling</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Simple Land out Plans</a:t>
            </a:r>
            <a:endParaRPr lang="en-US" dirty="0"/>
          </a:p>
        </p:txBody>
      </p:sp>
      <p:sp>
        <p:nvSpPr>
          <p:cNvPr id="3" name="Content Placeholder 2"/>
          <p:cNvSpPr>
            <a:spLocks noGrp="1"/>
          </p:cNvSpPr>
          <p:nvPr>
            <p:ph idx="1"/>
          </p:nvPr>
        </p:nvSpPr>
        <p:spPr/>
        <p:txBody>
          <a:bodyPr/>
          <a:lstStyle/>
          <a:p>
            <a:r>
              <a:rPr lang="en-US" sz="2800" dirty="0" smtClean="0"/>
              <a:t>Plan A  </a:t>
            </a:r>
          </a:p>
          <a:p>
            <a:pPr lvl="1"/>
            <a:r>
              <a:rPr lang="en-US" sz="2400" dirty="0" smtClean="0"/>
              <a:t>Only consider landing at airfields you can aero tow from, then fly airport to airport</a:t>
            </a:r>
          </a:p>
          <a:p>
            <a:r>
              <a:rPr lang="en-US" sz="2800" dirty="0" smtClean="0"/>
              <a:t>Plan B</a:t>
            </a:r>
          </a:p>
          <a:p>
            <a:pPr lvl="1"/>
            <a:r>
              <a:rPr lang="en-US" sz="2400" dirty="0" smtClean="0"/>
              <a:t>Only consider airfields and  known good strips and fields</a:t>
            </a:r>
          </a:p>
          <a:p>
            <a:r>
              <a:rPr lang="en-US" sz="2800" dirty="0" smtClean="0"/>
              <a:t>Plan C</a:t>
            </a:r>
          </a:p>
          <a:p>
            <a:pPr lvl="1"/>
            <a:r>
              <a:rPr lang="en-US" sz="2400" dirty="0" smtClean="0"/>
              <a:t>Rely on your abilities to pick a good field from the air in real-time, most advanced, more common in some places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a:t>
            </a:r>
            <a:endParaRPr lang="en-US" dirty="0"/>
          </a:p>
        </p:txBody>
      </p:sp>
      <p:sp>
        <p:nvSpPr>
          <p:cNvPr id="3" name="Content Placeholder 2"/>
          <p:cNvSpPr>
            <a:spLocks noGrp="1"/>
          </p:cNvSpPr>
          <p:nvPr>
            <p:ph idx="1"/>
          </p:nvPr>
        </p:nvSpPr>
        <p:spPr/>
        <p:txBody>
          <a:bodyPr/>
          <a:lstStyle/>
          <a:p>
            <a:pPr marL="457200" indent="-381000">
              <a:spcBef>
                <a:spcPts val="0"/>
              </a:spcBef>
              <a:buClr>
                <a:schemeClr val="dk1"/>
              </a:buClr>
              <a:buSzPct val="100000"/>
              <a:buFont typeface="Arial" pitchFamily="34" charset="0"/>
              <a:buChar char="•"/>
            </a:pPr>
            <a:r>
              <a:rPr lang="en-US" sz="2400" dirty="0" smtClean="0">
                <a:solidFill>
                  <a:schemeClr val="dk1"/>
                </a:solidFill>
              </a:rPr>
              <a:t>Debrief every flight, even if it is just mentally</a:t>
            </a:r>
          </a:p>
          <a:p>
            <a:pPr marL="857250" lvl="1" indent="-381000">
              <a:spcBef>
                <a:spcPts val="0"/>
              </a:spcBef>
              <a:buClr>
                <a:schemeClr val="dk1"/>
              </a:buClr>
              <a:buSzPct val="100000"/>
              <a:buFont typeface="Arial" pitchFamily="34" charset="0"/>
              <a:buChar char="•"/>
            </a:pPr>
            <a:r>
              <a:rPr lang="en-US" sz="2000" dirty="0" smtClean="0">
                <a:solidFill>
                  <a:schemeClr val="dk1"/>
                </a:solidFill>
              </a:rPr>
              <a:t>How would you have improved things?</a:t>
            </a:r>
          </a:p>
          <a:p>
            <a:pPr marL="457200" indent="-381000">
              <a:spcBef>
                <a:spcPts val="0"/>
              </a:spcBef>
              <a:buClr>
                <a:schemeClr val="dk1"/>
              </a:buClr>
              <a:buSzPct val="100000"/>
              <a:buFont typeface="Arial" pitchFamily="34" charset="0"/>
              <a:buChar char="•"/>
            </a:pPr>
            <a:r>
              <a:rPr lang="en" sz="2400" dirty="0" smtClean="0">
                <a:solidFill>
                  <a:schemeClr val="dk1"/>
                </a:solidFill>
              </a:rPr>
              <a:t>Debrief  Tools</a:t>
            </a:r>
          </a:p>
          <a:p>
            <a:pPr marL="914400" lvl="1" indent="-381000">
              <a:spcBef>
                <a:spcPts val="0"/>
              </a:spcBef>
              <a:buClr>
                <a:schemeClr val="dk1"/>
              </a:buClr>
              <a:buSzPct val="100000"/>
              <a:buFont typeface="Arial" pitchFamily="34" charset="0"/>
              <a:buChar char="•"/>
            </a:pPr>
            <a:r>
              <a:rPr lang="en" sz="2400" dirty="0" smtClean="0">
                <a:solidFill>
                  <a:schemeClr val="dk1"/>
                </a:solidFill>
              </a:rPr>
              <a:t>OLC onlinecontest.org - web</a:t>
            </a:r>
          </a:p>
          <a:p>
            <a:pPr marL="914400" lvl="1" indent="-381000">
              <a:spcBef>
                <a:spcPts val="0"/>
              </a:spcBef>
              <a:buClr>
                <a:schemeClr val="dk1"/>
              </a:buClr>
              <a:buSzPct val="100000"/>
              <a:buFont typeface="Arial" pitchFamily="34" charset="0"/>
              <a:buChar char="•"/>
            </a:pPr>
            <a:r>
              <a:rPr lang="en" sz="2400" dirty="0" smtClean="0">
                <a:solidFill>
                  <a:schemeClr val="dk1"/>
                </a:solidFill>
              </a:rPr>
              <a:t>See You,</a:t>
            </a:r>
            <a:r>
              <a:rPr lang="en" dirty="0" smtClean="0">
                <a:solidFill>
                  <a:schemeClr val="dk1"/>
                </a:solidFill>
              </a:rPr>
              <a:t> </a:t>
            </a:r>
            <a:r>
              <a:rPr lang="en" sz="2000" dirty="0" smtClean="0">
                <a:solidFill>
                  <a:schemeClr val="dk1"/>
                </a:solidFill>
              </a:rPr>
              <a:t>IGC Replay - PC</a:t>
            </a:r>
            <a:endParaRPr lang="en" dirty="0" smtClean="0">
              <a:solidFill>
                <a:schemeClr val="dk1"/>
              </a:solidFill>
            </a:endParaRPr>
          </a:p>
          <a:p>
            <a:pPr marL="457200" indent="-381000">
              <a:spcBef>
                <a:spcPts val="0"/>
              </a:spcBef>
              <a:buClr>
                <a:schemeClr val="dk1"/>
              </a:buClr>
              <a:buSzPct val="100000"/>
              <a:buFont typeface="Arial" pitchFamily="34" charset="0"/>
              <a:buChar char="•"/>
            </a:pPr>
            <a:r>
              <a:rPr lang="en" sz="2400" dirty="0" smtClean="0">
                <a:solidFill>
                  <a:schemeClr val="dk1"/>
                </a:solidFill>
              </a:rPr>
              <a:t>Performance parameters</a:t>
            </a:r>
          </a:p>
          <a:p>
            <a:pPr marL="914400" lvl="1" indent="-381000">
              <a:spcBef>
                <a:spcPts val="0"/>
              </a:spcBef>
              <a:buClr>
                <a:schemeClr val="dk1"/>
              </a:buClr>
              <a:buSzPct val="100000"/>
              <a:buFont typeface="Arial" pitchFamily="34" charset="0"/>
              <a:buChar char="•"/>
            </a:pPr>
            <a:r>
              <a:rPr lang="en" sz="2400" dirty="0" smtClean="0">
                <a:solidFill>
                  <a:schemeClr val="dk1"/>
                </a:solidFill>
              </a:rPr>
              <a:t>average climb rate - higher is better</a:t>
            </a:r>
          </a:p>
          <a:p>
            <a:pPr marL="914400" lvl="1" indent="-381000">
              <a:spcBef>
                <a:spcPts val="0"/>
              </a:spcBef>
              <a:buClr>
                <a:schemeClr val="dk1"/>
              </a:buClr>
              <a:buSzPct val="100000"/>
              <a:buFont typeface="Arial" pitchFamily="34" charset="0"/>
              <a:buChar char="•"/>
            </a:pPr>
            <a:r>
              <a:rPr lang="en" sz="2400" dirty="0" smtClean="0">
                <a:solidFill>
                  <a:schemeClr val="dk1"/>
                </a:solidFill>
              </a:rPr>
              <a:t># thermals - lower is better</a:t>
            </a:r>
          </a:p>
          <a:p>
            <a:pPr marL="914400" lvl="1" indent="-228600">
              <a:spcBef>
                <a:spcPts val="0"/>
              </a:spcBef>
              <a:buClr>
                <a:schemeClr val="dk1"/>
              </a:buClr>
              <a:buFont typeface="Arial" pitchFamily="34" charset="0"/>
              <a:buChar char="•"/>
            </a:pPr>
            <a:r>
              <a:rPr lang="en" sz="2400" dirty="0" smtClean="0">
                <a:solidFill>
                  <a:schemeClr val="dk1"/>
                </a:solidFill>
              </a:rPr>
              <a:t>% circling - lower is better</a:t>
            </a:r>
          </a:p>
          <a:p>
            <a:pPr marL="914400" lvl="1" indent="-228600">
              <a:spcBef>
                <a:spcPts val="0"/>
              </a:spcBef>
              <a:buClr>
                <a:schemeClr val="dk1"/>
              </a:buClr>
              <a:buFont typeface="Arial" pitchFamily="34" charset="0"/>
              <a:buChar char="•"/>
            </a:pPr>
            <a:r>
              <a:rPr lang="en" sz="2400" dirty="0" smtClean="0">
                <a:solidFill>
                  <a:schemeClr val="dk1"/>
                </a:solidFill>
              </a:rPr>
              <a:t>effective L/D or efficiency - higher is better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The Landout - off airport</a:t>
            </a:r>
            <a:endParaRPr lang="en-US" dirty="0"/>
          </a:p>
        </p:txBody>
      </p:sp>
      <p:sp>
        <p:nvSpPr>
          <p:cNvPr id="3" name="Content Placeholder 2"/>
          <p:cNvSpPr>
            <a:spLocks noGrp="1"/>
          </p:cNvSpPr>
          <p:nvPr>
            <p:ph idx="1"/>
          </p:nvPr>
        </p:nvSpPr>
        <p:spPr/>
        <p:txBody>
          <a:bodyPr/>
          <a:lstStyle/>
          <a:p>
            <a:pPr marL="457200" lvl="0" indent="-381000">
              <a:spcBef>
                <a:spcPts val="0"/>
              </a:spcBef>
              <a:buClr>
                <a:schemeClr val="dk1"/>
              </a:buClr>
              <a:buSzPct val="100000"/>
            </a:pPr>
            <a:r>
              <a:rPr lang="en" sz="2400" dirty="0" smtClean="0">
                <a:solidFill>
                  <a:schemeClr val="dk1"/>
                </a:solidFill>
              </a:rPr>
              <a:t>At 1000ft you should be at your LZ.</a:t>
            </a:r>
          </a:p>
          <a:p>
            <a:pPr marL="457200" lvl="0" indent="-381000">
              <a:spcBef>
                <a:spcPts val="0"/>
              </a:spcBef>
              <a:buClr>
                <a:schemeClr val="dk1"/>
              </a:buClr>
              <a:buSzPct val="100000"/>
            </a:pPr>
            <a:r>
              <a:rPr lang="en" sz="2400" dirty="0" smtClean="0">
                <a:solidFill>
                  <a:schemeClr val="dk1"/>
                </a:solidFill>
              </a:rPr>
              <a:t>wind, slope, obstacles, backup plan determined</a:t>
            </a:r>
          </a:p>
          <a:p>
            <a:pPr marL="457200" indent="-381000">
              <a:spcBef>
                <a:spcPts val="600"/>
              </a:spcBef>
              <a:spcAft>
                <a:spcPts val="0"/>
              </a:spcAft>
              <a:buClr>
                <a:srgbClr val="000000"/>
              </a:buClr>
              <a:buSzPct val="100000"/>
            </a:pPr>
            <a:r>
              <a:rPr lang="en" sz="2400" dirty="0" smtClean="0"/>
              <a:t>Fly around your field as you start your approach.  View from all sides.</a:t>
            </a:r>
          </a:p>
          <a:p>
            <a:pPr marL="457200" lvl="0" indent="-381000">
              <a:spcBef>
                <a:spcPts val="600"/>
              </a:spcBef>
              <a:spcAft>
                <a:spcPts val="0"/>
              </a:spcAft>
              <a:buSzPct val="100000"/>
            </a:pPr>
            <a:r>
              <a:rPr lang="en" sz="2400" dirty="0" smtClean="0"/>
              <a:t>Look for poles, you likely won’t see power lines</a:t>
            </a:r>
          </a:p>
          <a:p>
            <a:pPr marL="457200" lvl="0" indent="-381000">
              <a:spcBef>
                <a:spcPts val="600"/>
              </a:spcBef>
              <a:spcAft>
                <a:spcPts val="0"/>
              </a:spcAft>
              <a:buSzPct val="100000"/>
            </a:pPr>
            <a:r>
              <a:rPr lang="en" sz="2400" dirty="0" smtClean="0"/>
              <a:t>Look for fences or lines of taller weeds, dirt built up</a:t>
            </a:r>
          </a:p>
          <a:p>
            <a:pPr marL="457200" lvl="0" indent="-381000">
              <a:spcBef>
                <a:spcPts val="600"/>
              </a:spcBef>
              <a:spcAft>
                <a:spcPts val="0"/>
              </a:spcAft>
              <a:buSzPct val="100000"/>
            </a:pPr>
            <a:r>
              <a:rPr lang="en" sz="2400" dirty="0" smtClean="0"/>
              <a:t>Slope? Land uphill.  Favor uphill over into the wind in most cases.</a:t>
            </a:r>
          </a:p>
          <a:p>
            <a:pPr marL="457200" lvl="0" indent="-381000">
              <a:spcBef>
                <a:spcPts val="600"/>
              </a:spcBef>
              <a:spcAft>
                <a:spcPts val="0"/>
              </a:spcAft>
              <a:buSzPct val="100000"/>
            </a:pPr>
            <a:r>
              <a:rPr lang="en" sz="2400" dirty="0" smtClean="0"/>
              <a:t>Other risks?  Squirrel holes, livestock, pipes, obstacles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Base Exercise</a:t>
            </a:r>
            <a:endParaRPr lang="en-US" dirty="0"/>
          </a:p>
        </p:txBody>
      </p:sp>
      <p:sp>
        <p:nvSpPr>
          <p:cNvPr id="3" name="Content Placeholder 2"/>
          <p:cNvSpPr>
            <a:spLocks noGrp="1"/>
          </p:cNvSpPr>
          <p:nvPr>
            <p:ph idx="1"/>
          </p:nvPr>
        </p:nvSpPr>
        <p:spPr/>
        <p:txBody>
          <a:bodyPr/>
          <a:lstStyle/>
          <a:p>
            <a:pPr marL="457200" lvl="0" indent="-381000">
              <a:spcBef>
                <a:spcPts val="0"/>
              </a:spcBef>
              <a:buSzPct val="100000"/>
            </a:pPr>
            <a:r>
              <a:rPr lang="en" sz="2400" dirty="0" smtClean="0"/>
              <a:t>Always be scouting landout locations</a:t>
            </a:r>
          </a:p>
          <a:p>
            <a:pPr marL="457200" lvl="0" indent="-381000">
              <a:spcBef>
                <a:spcPts val="0"/>
              </a:spcBef>
              <a:buSzPct val="100000"/>
            </a:pPr>
            <a:r>
              <a:rPr lang="en" sz="2400" dirty="0" smtClean="0"/>
              <a:t>Driving along look at fields.</a:t>
            </a:r>
          </a:p>
          <a:p>
            <a:pPr marL="914400" lvl="1" indent="-228600">
              <a:spcBef>
                <a:spcPts val="0"/>
              </a:spcBef>
            </a:pPr>
            <a:r>
              <a:rPr lang="en" sz="2400" dirty="0" smtClean="0"/>
              <a:t>Could I land here?</a:t>
            </a:r>
          </a:p>
          <a:p>
            <a:pPr marL="914400" lvl="1" indent="-228600">
              <a:spcBef>
                <a:spcPts val="0"/>
              </a:spcBef>
            </a:pPr>
            <a:r>
              <a:rPr lang="en" sz="2400" dirty="0" smtClean="0"/>
              <a:t>How would I approach?</a:t>
            </a:r>
          </a:p>
          <a:p>
            <a:pPr marL="914400" lvl="1" indent="-228600">
              <a:spcBef>
                <a:spcPts val="0"/>
              </a:spcBef>
            </a:pPr>
            <a:r>
              <a:rPr lang="en" sz="2400" dirty="0" smtClean="0"/>
              <a:t>Slope? Prevailing winds? Obstacles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Byron </a:t>
            </a:r>
            <a:r>
              <a:rPr lang="en-US" dirty="0" err="1" smtClean="0"/>
              <a:t>landout</a:t>
            </a:r>
            <a:r>
              <a:rPr lang="en-US" dirty="0" smtClean="0"/>
              <a:t> options</a:t>
            </a:r>
          </a:p>
        </p:txBody>
      </p:sp>
      <p:pic>
        <p:nvPicPr>
          <p:cNvPr id="1027" name="Picture 3"/>
          <p:cNvPicPr>
            <a:picLocks noChangeAspect="1" noChangeArrowheads="1"/>
          </p:cNvPicPr>
          <p:nvPr/>
        </p:nvPicPr>
        <p:blipFill>
          <a:blip r:embed="rId3" cstate="print"/>
          <a:srcRect/>
          <a:stretch>
            <a:fillRect/>
          </a:stretch>
        </p:blipFill>
        <p:spPr bwMode="auto">
          <a:xfrm>
            <a:off x="2514600" y="1524000"/>
            <a:ext cx="6488639" cy="4224310"/>
          </a:xfrm>
          <a:prstGeom prst="rect">
            <a:avLst/>
          </a:prstGeom>
          <a:noFill/>
          <a:ln w="9525">
            <a:noFill/>
            <a:miter lim="800000"/>
            <a:headEnd/>
            <a:tailEnd/>
          </a:ln>
        </p:spPr>
      </p:pic>
      <p:sp>
        <p:nvSpPr>
          <p:cNvPr id="4" name="TextBox 3"/>
          <p:cNvSpPr txBox="1"/>
          <p:nvPr/>
        </p:nvSpPr>
        <p:spPr>
          <a:xfrm>
            <a:off x="533400" y="1676400"/>
            <a:ext cx="1981200" cy="4278094"/>
          </a:xfrm>
          <a:prstGeom prst="rect">
            <a:avLst/>
          </a:prstGeom>
          <a:noFill/>
        </p:spPr>
        <p:txBody>
          <a:bodyPr wrap="square" rtlCol="0">
            <a:spAutoFit/>
          </a:bodyPr>
          <a:lstStyle/>
          <a:p>
            <a:r>
              <a:rPr lang="en-US" sz="1600" b="1" u="sng" dirty="0" err="1" smtClean="0"/>
              <a:t>Aerotowable</a:t>
            </a:r>
            <a:endParaRPr lang="en-US" sz="1600" b="1" u="sng" dirty="0" smtClean="0"/>
          </a:p>
          <a:p>
            <a:endParaRPr lang="en-US" sz="1600" dirty="0"/>
          </a:p>
          <a:p>
            <a:r>
              <a:rPr lang="en-US" sz="1600" dirty="0" smtClean="0"/>
              <a:t>Tracy</a:t>
            </a:r>
          </a:p>
          <a:p>
            <a:r>
              <a:rPr lang="en-US" sz="1600" dirty="0" smtClean="0"/>
              <a:t>New Jerusalem</a:t>
            </a:r>
          </a:p>
          <a:p>
            <a:r>
              <a:rPr lang="en-US" sz="1600" dirty="0" smtClean="0"/>
              <a:t>Rio Vista</a:t>
            </a:r>
          </a:p>
          <a:p>
            <a:r>
              <a:rPr lang="en-US" sz="1600" dirty="0" smtClean="0"/>
              <a:t>Los </a:t>
            </a:r>
            <a:r>
              <a:rPr lang="en-US" sz="1600" dirty="0" err="1" smtClean="0"/>
              <a:t>Banos</a:t>
            </a:r>
            <a:endParaRPr lang="en-US" sz="1600" dirty="0" smtClean="0"/>
          </a:p>
          <a:p>
            <a:r>
              <a:rPr lang="en-US" sz="1600" dirty="0" smtClean="0"/>
              <a:t>Hollister</a:t>
            </a:r>
          </a:p>
          <a:p>
            <a:r>
              <a:rPr lang="en-US" sz="1600" dirty="0" smtClean="0"/>
              <a:t>Livermore</a:t>
            </a:r>
          </a:p>
          <a:p>
            <a:r>
              <a:rPr lang="en-US" sz="1600" dirty="0" smtClean="0"/>
              <a:t>Concord</a:t>
            </a:r>
          </a:p>
          <a:p>
            <a:r>
              <a:rPr lang="en-US" sz="1600" dirty="0" smtClean="0"/>
              <a:t>Nut Tree</a:t>
            </a:r>
          </a:p>
          <a:p>
            <a:r>
              <a:rPr lang="en-US" sz="1600" b="1" u="sng" dirty="0" smtClean="0"/>
              <a:t>Other good airports/strips</a:t>
            </a:r>
          </a:p>
          <a:p>
            <a:r>
              <a:rPr lang="en-US" sz="1600" dirty="0" smtClean="0"/>
              <a:t>Reid </a:t>
            </a:r>
            <a:r>
              <a:rPr lang="en-US" sz="1600" dirty="0" err="1" smtClean="0"/>
              <a:t>Hillview</a:t>
            </a:r>
            <a:endParaRPr lang="en-US" sz="1600" dirty="0" smtClean="0"/>
          </a:p>
          <a:p>
            <a:r>
              <a:rPr lang="en-US" sz="1600" dirty="0" smtClean="0"/>
              <a:t>Meadowlark</a:t>
            </a:r>
          </a:p>
          <a:p>
            <a:r>
              <a:rPr lang="en-US" sz="1600" dirty="0" smtClean="0"/>
              <a:t>San Antonio Valley</a:t>
            </a:r>
          </a:p>
          <a:p>
            <a:r>
              <a:rPr lang="en-US" sz="1600" dirty="0" smtClean="0"/>
              <a:t>Santa </a:t>
            </a:r>
            <a:r>
              <a:rPr lang="en-US" sz="1600" dirty="0" err="1" smtClean="0"/>
              <a:t>Nella</a:t>
            </a:r>
            <a:endParaRPr lang="en-US" sz="1600" dirty="0" smtClean="0"/>
          </a:p>
          <a:p>
            <a:r>
              <a:rPr lang="en-US" sz="1600" dirty="0" smtClean="0"/>
              <a:t>South County</a:t>
            </a:r>
          </a:p>
        </p:txBody>
      </p:sp>
      <p:pic>
        <p:nvPicPr>
          <p:cNvPr id="4098" name="Picture 2"/>
          <p:cNvPicPr>
            <a:picLocks noChangeAspect="1" noChangeArrowheads="1"/>
          </p:cNvPicPr>
          <p:nvPr/>
        </p:nvPicPr>
        <p:blipFill>
          <a:blip r:embed="rId4" cstate="print"/>
          <a:srcRect/>
          <a:stretch>
            <a:fillRect/>
          </a:stretch>
        </p:blipFill>
        <p:spPr bwMode="auto">
          <a:xfrm>
            <a:off x="6781800" y="1828800"/>
            <a:ext cx="2085975" cy="1333861"/>
          </a:xfrm>
          <a:prstGeom prst="rect">
            <a:avLst/>
          </a:prstGeom>
          <a:noFill/>
          <a:ln w="9525">
            <a:noFill/>
            <a:miter lim="800000"/>
            <a:headEnd/>
            <a:tailEnd/>
          </a:ln>
        </p:spPr>
      </p:pic>
    </p:spTree>
    <p:extLst>
      <p:ext uri="{BB962C8B-B14F-4D97-AF65-F5344CB8AC3E}">
        <p14:creationId xmlns:p14="http://schemas.microsoft.com/office/powerpoint/2010/main" xmlns="" val="918899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Snapping the Rubber Band</a:t>
            </a:r>
            <a:endParaRPr lang="en-US" dirty="0"/>
          </a:p>
        </p:txBody>
      </p:sp>
      <p:sp>
        <p:nvSpPr>
          <p:cNvPr id="3" name="Content Placeholder 2"/>
          <p:cNvSpPr>
            <a:spLocks noGrp="1"/>
          </p:cNvSpPr>
          <p:nvPr>
            <p:ph idx="1"/>
          </p:nvPr>
        </p:nvSpPr>
        <p:spPr/>
        <p:txBody>
          <a:bodyPr/>
          <a:lstStyle/>
          <a:p>
            <a:r>
              <a:rPr lang="en-US" dirty="0" smtClean="0"/>
              <a:t>Anxiety</a:t>
            </a:r>
          </a:p>
          <a:p>
            <a:pPr lvl="1"/>
            <a:r>
              <a:rPr lang="en-US" dirty="0" smtClean="0"/>
              <a:t>It’s normal</a:t>
            </a:r>
          </a:p>
          <a:p>
            <a:pPr lvl="1"/>
            <a:r>
              <a:rPr lang="en" dirty="0" smtClean="0"/>
              <a:t>Minimize, don’t try to eliminate</a:t>
            </a:r>
          </a:p>
          <a:p>
            <a:pPr lvl="2"/>
            <a:r>
              <a:rPr lang="en-US" dirty="0" smtClean="0"/>
              <a:t>Skills</a:t>
            </a:r>
          </a:p>
          <a:p>
            <a:pPr lvl="2"/>
            <a:r>
              <a:rPr lang="en-US" dirty="0" smtClean="0"/>
              <a:t>Weather and forecasting</a:t>
            </a:r>
          </a:p>
          <a:p>
            <a:pPr lvl="2"/>
            <a:r>
              <a:rPr lang="en-US" dirty="0" smtClean="0"/>
              <a:t>Retrieve options</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marL="457200" lvl="0" indent="-381000">
              <a:spcBef>
                <a:spcPts val="0"/>
              </a:spcBef>
              <a:buSzPct val="100000"/>
            </a:pPr>
            <a:r>
              <a:rPr lang="en" dirty="0" smtClean="0"/>
              <a:t>Extremely brain intensive</a:t>
            </a:r>
          </a:p>
          <a:p>
            <a:pPr marL="457200" lvl="0" indent="-381000">
              <a:spcBef>
                <a:spcPts val="0"/>
              </a:spcBef>
              <a:buSzPct val="100000"/>
            </a:pPr>
            <a:r>
              <a:rPr lang="en" dirty="0" smtClean="0"/>
              <a:t>High rate of decision making over long periods</a:t>
            </a:r>
          </a:p>
          <a:p>
            <a:pPr marL="457200" lvl="0" indent="-381000">
              <a:spcBef>
                <a:spcPts val="0"/>
              </a:spcBef>
              <a:buSzPct val="100000"/>
            </a:pPr>
            <a:r>
              <a:rPr lang="en" dirty="0" smtClean="0"/>
              <a:t>Complex chess game </a:t>
            </a:r>
          </a:p>
          <a:p>
            <a:pPr marL="457200" lvl="0" indent="-381000">
              <a:spcBef>
                <a:spcPts val="0"/>
              </a:spcBef>
              <a:buSzPct val="100000"/>
            </a:pPr>
            <a:r>
              <a:rPr lang="en" dirty="0" smtClean="0"/>
              <a:t>Requires thinking multiple moves in advance</a:t>
            </a:r>
          </a:p>
          <a:p>
            <a:pPr marL="457200" lvl="0" indent="-381000">
              <a:spcBef>
                <a:spcPts val="0"/>
              </a:spcBef>
              <a:buSzPct val="100000"/>
            </a:pPr>
            <a:r>
              <a:rPr lang="en" dirty="0" smtClean="0"/>
              <a:t>Always having backup plans</a:t>
            </a:r>
          </a:p>
          <a:p>
            <a:pPr marL="457200" lvl="0" indent="-381000">
              <a:spcBef>
                <a:spcPts val="0"/>
              </a:spcBef>
              <a:buSzPct val="100000"/>
            </a:pPr>
            <a:r>
              <a:rPr lang="en" dirty="0" smtClean="0"/>
              <a:t>Situational awareness and observation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the nest</a:t>
            </a:r>
            <a:endParaRPr lang="en-US" dirty="0"/>
          </a:p>
        </p:txBody>
      </p:sp>
      <p:sp>
        <p:nvSpPr>
          <p:cNvPr id="3" name="Content Placeholder 2"/>
          <p:cNvSpPr>
            <a:spLocks noGrp="1"/>
          </p:cNvSpPr>
          <p:nvPr>
            <p:ph idx="1"/>
          </p:nvPr>
        </p:nvSpPr>
        <p:spPr/>
        <p:txBody>
          <a:bodyPr/>
          <a:lstStyle/>
          <a:p>
            <a:pPr marL="457200" indent="-381000">
              <a:spcBef>
                <a:spcPts val="600"/>
              </a:spcBef>
              <a:spcAft>
                <a:spcPts val="0"/>
              </a:spcAft>
              <a:buSzPct val="100000"/>
            </a:pPr>
            <a:r>
              <a:rPr lang="en" sz="2400" dirty="0" smtClean="0"/>
              <a:t>Head out a little bit.  </a:t>
            </a:r>
          </a:p>
          <a:p>
            <a:pPr marL="457200" indent="-381000">
              <a:spcBef>
                <a:spcPts val="600"/>
              </a:spcBef>
              <a:spcAft>
                <a:spcPts val="0"/>
              </a:spcAft>
              <a:buSzPct val="100000"/>
            </a:pPr>
            <a:r>
              <a:rPr lang="en" sz="2400" dirty="0" smtClean="0"/>
              <a:t>Get a thermal, head a little farther, no thermal, come back.</a:t>
            </a:r>
          </a:p>
          <a:p>
            <a:pPr marL="457200" indent="-381000">
              <a:spcBef>
                <a:spcPts val="600"/>
              </a:spcBef>
              <a:spcAft>
                <a:spcPts val="0"/>
              </a:spcAft>
              <a:buSzPct val="100000"/>
            </a:pPr>
            <a:r>
              <a:rPr lang="en" sz="2400" dirty="0" smtClean="0"/>
              <a:t>If one path doesn’t work, try something different.</a:t>
            </a:r>
          </a:p>
          <a:p>
            <a:pPr marL="457200" indent="-381000">
              <a:spcBef>
                <a:spcPts val="600"/>
              </a:spcBef>
              <a:spcAft>
                <a:spcPts val="0"/>
              </a:spcAft>
              <a:buSzPct val="100000"/>
            </a:pPr>
            <a:r>
              <a:rPr lang="en" sz="2400" dirty="0" smtClean="0"/>
              <a:t>At some point, you will be unable to glide straight back to Byron.  You’re now going XC.</a:t>
            </a:r>
          </a:p>
          <a:p>
            <a:pPr marL="457200" indent="-381000">
              <a:spcBef>
                <a:spcPts val="600"/>
              </a:spcBef>
              <a:spcAft>
                <a:spcPts val="0"/>
              </a:spcAft>
              <a:buSzPct val="100000"/>
            </a:pPr>
            <a:r>
              <a:rPr lang="en" sz="2400" dirty="0" smtClean="0"/>
              <a:t>Losing glide to Byron is snapping the rubber band. </a:t>
            </a:r>
          </a:p>
          <a:p>
            <a:pPr marL="457200" indent="-381000">
              <a:spcBef>
                <a:spcPts val="600"/>
              </a:spcBef>
              <a:spcAft>
                <a:spcPts val="0"/>
              </a:spcAft>
              <a:buSzPct val="100000"/>
            </a:pPr>
            <a:r>
              <a:rPr lang="en" sz="2400" dirty="0" smtClean="0"/>
              <a:t>There is a freedom that comes with being beyond glide of the home airport.  Enjoy it. Settle into the rhythm.</a:t>
            </a:r>
            <a:endParaRPr lang="en" sz="2800" dirty="0" smtClean="0"/>
          </a:p>
          <a:p>
            <a:pPr marL="457200" lvl="0" indent="-381000">
              <a:spcBef>
                <a:spcPts val="600"/>
              </a:spcBef>
              <a:spcAft>
                <a:spcPts val="0"/>
              </a:spcAft>
              <a:buClr>
                <a:srgbClr val="000000"/>
              </a:buClr>
              <a:buSzPct val="100000"/>
              <a:buNone/>
            </a:pPr>
            <a:endParaRPr lang="en-US" sz="2800" dirty="0"/>
          </a:p>
        </p:txBody>
      </p:sp>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6603</TotalTime>
  <Words>1799</Words>
  <Application>Microsoft Office PowerPoint</Application>
  <PresentationFormat>On-screen Show (4:3)</PresentationFormat>
  <Paragraphs>228</Paragraphs>
  <Slides>31</Slides>
  <Notes>11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Radial</vt:lpstr>
      <vt:lpstr>1_Radial</vt:lpstr>
      <vt:lpstr>Cross country decisions, soaring forecast and flight planning from Byron</vt:lpstr>
      <vt:lpstr>It’s OK to land out!</vt:lpstr>
      <vt:lpstr>Three Simple Land out Plans</vt:lpstr>
      <vt:lpstr>The Landout - off airport</vt:lpstr>
      <vt:lpstr>Ground Base Exercise</vt:lpstr>
      <vt:lpstr>Byron landout options</vt:lpstr>
      <vt:lpstr>Snapping the Rubber Band</vt:lpstr>
      <vt:lpstr>Challenges</vt:lpstr>
      <vt:lpstr>Leaving the nest</vt:lpstr>
      <vt:lpstr>Planning</vt:lpstr>
      <vt:lpstr>Planning (continue)</vt:lpstr>
      <vt:lpstr>Check forecast</vt:lpstr>
      <vt:lpstr>BlipMap NAM model</vt:lpstr>
      <vt:lpstr>Slide 14</vt:lpstr>
      <vt:lpstr>Slide 15</vt:lpstr>
      <vt:lpstr>Slide 16</vt:lpstr>
      <vt:lpstr>Slide 17</vt:lpstr>
      <vt:lpstr>RASP Blipmaps</vt:lpstr>
      <vt:lpstr>Slide 19</vt:lpstr>
      <vt:lpstr>Slide 20</vt:lpstr>
      <vt:lpstr>Slide 21</vt:lpstr>
      <vt:lpstr>Forecasting wave: Wave cross section </vt:lpstr>
      <vt:lpstr>Forecast (Continues)</vt:lpstr>
      <vt:lpstr>Byron Soaring Potential</vt:lpstr>
      <vt:lpstr>Byron Soaring Potential</vt:lpstr>
      <vt:lpstr>Diablo Range/SAV Release Area </vt:lpstr>
      <vt:lpstr>Slide 27</vt:lpstr>
      <vt:lpstr>Byron Wave</vt:lpstr>
      <vt:lpstr>Convergence</vt:lpstr>
      <vt:lpstr>Debriefing</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Ramy</cp:lastModifiedBy>
  <cp:revision>71</cp:revision>
  <dcterms:created xsi:type="dcterms:W3CDTF">2015-10-14T05:35:20Z</dcterms:created>
  <dcterms:modified xsi:type="dcterms:W3CDTF">2016-01-18T01:07:11Z</dcterms:modified>
</cp:coreProperties>
</file>